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9" r:id="rId3"/>
    <p:sldId id="288" r:id="rId4"/>
    <p:sldId id="262" r:id="rId5"/>
    <p:sldId id="265" r:id="rId6"/>
    <p:sldId id="297" r:id="rId7"/>
    <p:sldId id="277" r:id="rId8"/>
    <p:sldId id="296" r:id="rId9"/>
    <p:sldId id="283" r:id="rId10"/>
    <p:sldId id="298" r:id="rId11"/>
    <p:sldId id="295" r:id="rId12"/>
    <p:sldId id="304" r:id="rId13"/>
    <p:sldId id="300" r:id="rId14"/>
    <p:sldId id="299" r:id="rId15"/>
    <p:sldId id="261" r:id="rId16"/>
    <p:sldId id="278" r:id="rId17"/>
    <p:sldId id="305" r:id="rId18"/>
    <p:sldId id="303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Nixie One" panose="02000503080000020004" pitchFamily="2" charset="0"/>
      <p:regular r:id="rId25"/>
    </p:embeddedFont>
    <p:embeddedFont>
      <p:font typeface="Varela Round" pitchFamily="2" charset="-79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3762"/>
    <a:srgbClr val="46D7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2A20BD-2505-46DF-82F6-A791D1CCFF51}">
  <a:tblStyle styleId="{242A20BD-2505-46DF-82F6-A791D1CCFF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BB38DEC-D873-43F8-8245-15F6AB0837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82"/>
    <p:restoredTop sz="94375"/>
  </p:normalViewPr>
  <p:slideViewPr>
    <p:cSldViewPr snapToGrid="0" snapToObjects="1">
      <p:cViewPr>
        <p:scale>
          <a:sx n="100" d="100"/>
          <a:sy n="100" d="100"/>
        </p:scale>
        <p:origin x="1200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202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61476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17903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55089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60697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6087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3431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0125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dc5cf338a0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dc5cf338a0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2331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500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5082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dc5cf338a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dc5cf338a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209425" y="502200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97475" y="-802775"/>
            <a:ext cx="6749100" cy="67491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255425" y="1991825"/>
            <a:ext cx="4633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67550" y="-886750"/>
            <a:ext cx="2347200" cy="2347200"/>
          </a:xfrm>
          <a:prstGeom prst="donut">
            <a:avLst>
              <a:gd name="adj" fmla="val 29778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348875" y="2882375"/>
            <a:ext cx="978600" cy="9786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255425" y="541800"/>
            <a:ext cx="657600" cy="6576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752750" y="3465100"/>
            <a:ext cx="2284200" cy="2284200"/>
          </a:xfrm>
          <a:prstGeom prst="donut">
            <a:avLst>
              <a:gd name="adj" fmla="val 11909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37775" y="3193200"/>
            <a:ext cx="657600" cy="6576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76550" y="4217275"/>
            <a:ext cx="1207800" cy="1207800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244625" y="2541950"/>
            <a:ext cx="304800" cy="3048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7598775" y="-300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8244625" y="802850"/>
            <a:ext cx="657600" cy="6576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213975" y="695900"/>
            <a:ext cx="871500" cy="8715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-122175" y="2933250"/>
            <a:ext cx="1177500" cy="11775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8150075" y="708300"/>
            <a:ext cx="846600" cy="8466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1055325" y="3904575"/>
            <a:ext cx="206100" cy="2061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"/>
          <p:cNvSpPr/>
          <p:nvPr/>
        </p:nvSpPr>
        <p:spPr>
          <a:xfrm>
            <a:off x="8638525" y="1472600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8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body" idx="1"/>
          </p:nvPr>
        </p:nvSpPr>
        <p:spPr>
          <a:xfrm>
            <a:off x="2935875" y="1550150"/>
            <a:ext cx="1700400" cy="3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◎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◉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9" name="Google Shape;119;p8"/>
          <p:cNvSpPr txBox="1">
            <a:spLocks noGrp="1"/>
          </p:cNvSpPr>
          <p:nvPr>
            <p:ph type="body" idx="2"/>
          </p:nvPr>
        </p:nvSpPr>
        <p:spPr>
          <a:xfrm>
            <a:off x="4723373" y="1550150"/>
            <a:ext cx="1700400" cy="3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◎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◉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20" name="Google Shape;120;p8"/>
          <p:cNvSpPr txBox="1">
            <a:spLocks noGrp="1"/>
          </p:cNvSpPr>
          <p:nvPr>
            <p:ph type="body" idx="3"/>
          </p:nvPr>
        </p:nvSpPr>
        <p:spPr>
          <a:xfrm>
            <a:off x="6510871" y="1550150"/>
            <a:ext cx="1700400" cy="3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◎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◉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1016475" y="2981600"/>
            <a:ext cx="440400" cy="4404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-68725" y="3346150"/>
            <a:ext cx="819600" cy="819600"/>
          </a:xfrm>
          <a:prstGeom prst="ellipse">
            <a:avLst/>
          </a:prstGeom>
          <a:noFill/>
          <a:ln w="9525" cap="flat" cmpd="sng">
            <a:solidFill>
              <a:srgbClr val="00D1C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1361475" y="140725"/>
            <a:ext cx="862800" cy="863400"/>
          </a:xfrm>
          <a:prstGeom prst="donut">
            <a:avLst>
              <a:gd name="adj" fmla="val 43200"/>
            </a:avLst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1438125" y="3422000"/>
            <a:ext cx="1062000" cy="1062000"/>
          </a:xfrm>
          <a:prstGeom prst="donut">
            <a:avLst>
              <a:gd name="adj" fmla="val 9905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8"/>
          <p:cNvSpPr/>
          <p:nvPr/>
        </p:nvSpPr>
        <p:spPr>
          <a:xfrm>
            <a:off x="2059425" y="1112475"/>
            <a:ext cx="304800" cy="3048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8"/>
          <p:cNvSpPr/>
          <p:nvPr/>
        </p:nvSpPr>
        <p:spPr>
          <a:xfrm>
            <a:off x="8723500" y="270225"/>
            <a:ext cx="550500" cy="5505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"/>
          <p:cNvSpPr/>
          <p:nvPr/>
        </p:nvSpPr>
        <p:spPr>
          <a:xfrm>
            <a:off x="8546800" y="608625"/>
            <a:ext cx="397500" cy="397500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"/>
          <p:cNvSpPr/>
          <p:nvPr/>
        </p:nvSpPr>
        <p:spPr>
          <a:xfrm>
            <a:off x="8211275" y="1152650"/>
            <a:ext cx="397500" cy="3975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8"/>
          <p:cNvSpPr/>
          <p:nvPr/>
        </p:nvSpPr>
        <p:spPr>
          <a:xfrm>
            <a:off x="7599600" y="-275250"/>
            <a:ext cx="741600" cy="741600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9033775" y="1867850"/>
            <a:ext cx="188100" cy="1881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-480225" y="243625"/>
            <a:ext cx="2347200" cy="2347200"/>
          </a:xfrm>
          <a:prstGeom prst="donut">
            <a:avLst>
              <a:gd name="adj" fmla="val 21094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8"/>
          <p:cNvSpPr/>
          <p:nvPr/>
        </p:nvSpPr>
        <p:spPr>
          <a:xfrm>
            <a:off x="1016475" y="4091700"/>
            <a:ext cx="1207800" cy="12078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8"/>
          <p:cNvSpPr/>
          <p:nvPr/>
        </p:nvSpPr>
        <p:spPr>
          <a:xfrm>
            <a:off x="204075" y="927925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/>
          <p:nvPr/>
        </p:nvSpPr>
        <p:spPr>
          <a:xfrm>
            <a:off x="419100" y="-1581150"/>
            <a:ext cx="8305800" cy="83058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1"/>
          <p:cNvSpPr/>
          <p:nvPr/>
        </p:nvSpPr>
        <p:spPr>
          <a:xfrm>
            <a:off x="-164200" y="686175"/>
            <a:ext cx="550500" cy="550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1"/>
          <p:cNvSpPr/>
          <p:nvPr/>
        </p:nvSpPr>
        <p:spPr>
          <a:xfrm>
            <a:off x="8204500" y="3898800"/>
            <a:ext cx="447000" cy="4470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1"/>
          <p:cNvSpPr/>
          <p:nvPr/>
        </p:nvSpPr>
        <p:spPr>
          <a:xfrm>
            <a:off x="100425" y="-196925"/>
            <a:ext cx="741600" cy="7416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1"/>
          <p:cNvSpPr/>
          <p:nvPr/>
        </p:nvSpPr>
        <p:spPr>
          <a:xfrm>
            <a:off x="419100" y="68617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1"/>
          <p:cNvSpPr/>
          <p:nvPr/>
        </p:nvSpPr>
        <p:spPr>
          <a:xfrm>
            <a:off x="8333725" y="4482500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741750" y="4449750"/>
            <a:ext cx="397500" cy="397500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8956300" y="4058696"/>
            <a:ext cx="287100" cy="2871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-164200" y="4277700"/>
            <a:ext cx="741600" cy="741600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568725" y="4717500"/>
            <a:ext cx="508500" cy="5085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077475" y="224125"/>
            <a:ext cx="304800" cy="3048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553248" y="328373"/>
            <a:ext cx="585600" cy="5856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1"/>
          <p:cNvSpPr/>
          <p:nvPr/>
        </p:nvSpPr>
        <p:spPr>
          <a:xfrm>
            <a:off x="8876350" y="1187325"/>
            <a:ext cx="447000" cy="4470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1"/>
          <p:cNvSpPr/>
          <p:nvPr/>
        </p:nvSpPr>
        <p:spPr>
          <a:xfrm>
            <a:off x="8449000" y="224125"/>
            <a:ext cx="794400" cy="7944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1"/>
          <p:cNvSpPr/>
          <p:nvPr/>
        </p:nvSpPr>
        <p:spPr>
          <a:xfrm>
            <a:off x="100425" y="3830625"/>
            <a:ext cx="304800" cy="3048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1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/>
          <p:nvPr/>
        </p:nvSpPr>
        <p:spPr>
          <a:xfrm>
            <a:off x="419100" y="-1581150"/>
            <a:ext cx="8305800" cy="83058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2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+ image">
  <p:cSld name="1 column + image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>
            <a:spLocks noGrp="1"/>
          </p:cNvSpPr>
          <p:nvPr>
            <p:ph type="title"/>
          </p:nvPr>
        </p:nvSpPr>
        <p:spPr>
          <a:xfrm>
            <a:off x="4572000" y="909050"/>
            <a:ext cx="36396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6"/>
          <p:cNvSpPr txBox="1">
            <a:spLocks noGrp="1"/>
          </p:cNvSpPr>
          <p:nvPr>
            <p:ph type="body" idx="1"/>
          </p:nvPr>
        </p:nvSpPr>
        <p:spPr>
          <a:xfrm>
            <a:off x="4572000" y="1525754"/>
            <a:ext cx="3639600" cy="27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￮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85" name="Google Shape;85;p6"/>
          <p:cNvSpPr/>
          <p:nvPr/>
        </p:nvSpPr>
        <p:spPr>
          <a:xfrm>
            <a:off x="580275" y="751950"/>
            <a:ext cx="3639600" cy="36396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6"/>
          <p:cNvSpPr/>
          <p:nvPr/>
        </p:nvSpPr>
        <p:spPr>
          <a:xfrm>
            <a:off x="-295650" y="-356450"/>
            <a:ext cx="1057800" cy="10578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6"/>
          <p:cNvSpPr/>
          <p:nvPr/>
        </p:nvSpPr>
        <p:spPr>
          <a:xfrm>
            <a:off x="2836600" y="179825"/>
            <a:ext cx="978600" cy="978600"/>
          </a:xfrm>
          <a:prstGeom prst="donut">
            <a:avLst>
              <a:gd name="adj" fmla="val 39527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6"/>
          <p:cNvSpPr/>
          <p:nvPr/>
        </p:nvSpPr>
        <p:spPr>
          <a:xfrm>
            <a:off x="465975" y="3692750"/>
            <a:ext cx="1019400" cy="10194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6"/>
          <p:cNvSpPr/>
          <p:nvPr/>
        </p:nvSpPr>
        <p:spPr>
          <a:xfrm>
            <a:off x="1485375" y="4559750"/>
            <a:ext cx="361500" cy="361500"/>
          </a:xfrm>
          <a:prstGeom prst="donut">
            <a:avLst>
              <a:gd name="adj" fmla="val 29951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2364800" y="346950"/>
            <a:ext cx="274200" cy="2739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/>
          <p:nvPr/>
        </p:nvSpPr>
        <p:spPr>
          <a:xfrm>
            <a:off x="-472600" y="-533400"/>
            <a:ext cx="1411800" cy="14118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6"/>
          <p:cNvSpPr/>
          <p:nvPr/>
        </p:nvSpPr>
        <p:spPr>
          <a:xfrm>
            <a:off x="2899000" y="242225"/>
            <a:ext cx="853800" cy="8538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6"/>
          <p:cNvSpPr/>
          <p:nvPr/>
        </p:nvSpPr>
        <p:spPr>
          <a:xfrm>
            <a:off x="1061150" y="142950"/>
            <a:ext cx="538500" cy="5382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6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2172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3058200" y="-295450"/>
            <a:ext cx="3027600" cy="30279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/>
          </p:nvPr>
        </p:nvSpPr>
        <p:spPr>
          <a:xfrm>
            <a:off x="1773750" y="2421550"/>
            <a:ext cx="5596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1773750" y="3449654"/>
            <a:ext cx="5596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None/>
              <a:defRPr b="1">
                <a:solidFill>
                  <a:srgbClr val="A1BEC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1414538" y="3988225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7630150" y="2469625"/>
            <a:ext cx="2347200" cy="2347200"/>
          </a:xfrm>
          <a:prstGeom prst="donut">
            <a:avLst>
              <a:gd name="adj" fmla="val 29778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376550" y="1139200"/>
            <a:ext cx="978600" cy="9786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7240275" y="4662700"/>
            <a:ext cx="657600" cy="6576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231175" y="-571700"/>
            <a:ext cx="2284200" cy="2284200"/>
          </a:xfrm>
          <a:prstGeom prst="donut">
            <a:avLst>
              <a:gd name="adj" fmla="val 11909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7507625" y="917475"/>
            <a:ext cx="657600" cy="6576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8065925" y="-295450"/>
            <a:ext cx="1207800" cy="1207800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1417200" y="2052650"/>
            <a:ext cx="304800" cy="3048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180500" y="4023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246046" y="3365546"/>
            <a:ext cx="456000" cy="4560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7072325" y="4494725"/>
            <a:ext cx="993600" cy="9933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7370250" y="780100"/>
            <a:ext cx="932400" cy="9324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180500" y="3300000"/>
            <a:ext cx="586800" cy="5868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>
            <a:off x="7733375" y="467300"/>
            <a:ext cx="206100" cy="2061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598175" y="-204700"/>
            <a:ext cx="1550100" cy="1550100"/>
          </a:xfrm>
          <a:prstGeom prst="ellipse">
            <a:avLst/>
          </a:prstGeom>
          <a:noFill/>
          <a:ln w="9525" cap="flat" cmpd="sng">
            <a:solidFill>
              <a:srgbClr val="E8004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36112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/>
          <p:nvPr/>
        </p:nvSpPr>
        <p:spPr>
          <a:xfrm>
            <a:off x="1144200" y="2698575"/>
            <a:ext cx="893700" cy="8937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body" idx="1"/>
          </p:nvPr>
        </p:nvSpPr>
        <p:spPr>
          <a:xfrm>
            <a:off x="2935875" y="1525758"/>
            <a:ext cx="5275500" cy="27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259925" y="-206300"/>
            <a:ext cx="2347200" cy="2347200"/>
          </a:xfrm>
          <a:prstGeom prst="donut">
            <a:avLst>
              <a:gd name="adj" fmla="val 29778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-152925" y="1360050"/>
            <a:ext cx="978600" cy="9786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/>
          <p:nvPr/>
        </p:nvSpPr>
        <p:spPr>
          <a:xfrm>
            <a:off x="2339600" y="243625"/>
            <a:ext cx="657600" cy="6576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/>
          <p:nvPr/>
        </p:nvSpPr>
        <p:spPr>
          <a:xfrm>
            <a:off x="788725" y="2338650"/>
            <a:ext cx="811200" cy="811200"/>
          </a:xfrm>
          <a:prstGeom prst="donut">
            <a:avLst>
              <a:gd name="adj" fmla="val 22275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"/>
          <p:cNvSpPr/>
          <p:nvPr/>
        </p:nvSpPr>
        <p:spPr>
          <a:xfrm>
            <a:off x="153675" y="4149950"/>
            <a:ext cx="1207800" cy="12078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"/>
          <p:cNvSpPr/>
          <p:nvPr/>
        </p:nvSpPr>
        <p:spPr>
          <a:xfrm>
            <a:off x="1315800" y="3860975"/>
            <a:ext cx="550500" cy="550500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5"/>
          <p:cNvSpPr/>
          <p:nvPr/>
        </p:nvSpPr>
        <p:spPr>
          <a:xfrm>
            <a:off x="438575" y="2993025"/>
            <a:ext cx="304800" cy="3048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"/>
          <p:cNvSpPr/>
          <p:nvPr/>
        </p:nvSpPr>
        <p:spPr>
          <a:xfrm>
            <a:off x="7744850" y="420475"/>
            <a:ext cx="550500" cy="5505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/>
          <p:nvPr/>
        </p:nvSpPr>
        <p:spPr>
          <a:xfrm>
            <a:off x="8839500" y="1019775"/>
            <a:ext cx="397500" cy="397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5"/>
          <p:cNvSpPr/>
          <p:nvPr/>
        </p:nvSpPr>
        <p:spPr>
          <a:xfrm>
            <a:off x="8295350" y="-321125"/>
            <a:ext cx="741600" cy="741600"/>
          </a:xfrm>
          <a:prstGeom prst="donut">
            <a:avLst>
              <a:gd name="adj" fmla="val 31897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5"/>
          <p:cNvSpPr/>
          <p:nvPr/>
        </p:nvSpPr>
        <p:spPr>
          <a:xfrm>
            <a:off x="8651500" y="161632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5"/>
          <p:cNvSpPr/>
          <p:nvPr/>
        </p:nvSpPr>
        <p:spPr>
          <a:xfrm>
            <a:off x="2179100" y="83125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5"/>
          <p:cNvSpPr/>
          <p:nvPr/>
        </p:nvSpPr>
        <p:spPr>
          <a:xfrm>
            <a:off x="8062825" y="688875"/>
            <a:ext cx="449700" cy="4497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960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935875" y="1525758"/>
            <a:ext cx="52755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◎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◉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￮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●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○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■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●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○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■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7" r:id="rId3"/>
    <p:sldLayoutId id="2147483658" r:id="rId4"/>
    <p:sldLayoutId id="2147483660" r:id="rId5"/>
    <p:sldLayoutId id="2147483661" r:id="rId6"/>
    <p:sldLayoutId id="2147483663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3"/>
          <p:cNvSpPr txBox="1">
            <a:spLocks noGrp="1"/>
          </p:cNvSpPr>
          <p:nvPr>
            <p:ph type="ctrTitle"/>
          </p:nvPr>
        </p:nvSpPr>
        <p:spPr>
          <a:xfrm>
            <a:off x="2255425" y="1991825"/>
            <a:ext cx="4633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World Happiness Report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EE7411-8763-70CD-7E1A-56E8D183FF34}"/>
              </a:ext>
            </a:extLst>
          </p:cNvPr>
          <p:cNvSpPr txBox="1"/>
          <p:nvPr/>
        </p:nvSpPr>
        <p:spPr>
          <a:xfrm>
            <a:off x="3795486" y="3859313"/>
            <a:ext cx="15530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rgbClr val="E8004C"/>
                </a:solidFill>
                <a:latin typeface="Varela Round"/>
                <a:ea typeface="Varela Round"/>
                <a:cs typeface="Varela Round"/>
                <a:sym typeface="Varela Round"/>
              </a:rPr>
              <a:t>April 30, 2022</a:t>
            </a:r>
            <a:endParaRPr lang="en-US" sz="1400" dirty="0">
              <a:solidFill>
                <a:srgbClr val="E8004C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"/>
          <p:cNvSpPr txBox="1">
            <a:spLocks noGrp="1"/>
          </p:cNvSpPr>
          <p:nvPr>
            <p:ph type="ctrTitle"/>
          </p:nvPr>
        </p:nvSpPr>
        <p:spPr>
          <a:xfrm>
            <a:off x="1773750" y="2421550"/>
            <a:ext cx="5596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220" name="Google Shape;220;p16"/>
          <p:cNvSpPr txBox="1"/>
          <p:nvPr/>
        </p:nvSpPr>
        <p:spPr>
          <a:xfrm>
            <a:off x="3050275" y="47550"/>
            <a:ext cx="2975400" cy="19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rgbClr val="00ACC3"/>
                </a:solidFill>
                <a:latin typeface="Varela Round"/>
                <a:ea typeface="Varela Round"/>
                <a:cs typeface="Varela Round"/>
                <a:sym typeface="Varela Round"/>
              </a:rPr>
              <a:t>3</a:t>
            </a:r>
            <a:endParaRPr sz="9600" b="1" dirty="0">
              <a:solidFill>
                <a:srgbClr val="00ACC3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1" name="Google Shape;221;p16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53772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6" descr="mapa_linea_n-01.png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94125" y="702297"/>
            <a:ext cx="8555749" cy="43234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6"/>
          <p:cNvSpPr txBox="1">
            <a:spLocks noGrp="1"/>
          </p:cNvSpPr>
          <p:nvPr>
            <p:ph type="title" idx="4294967295"/>
          </p:nvPr>
        </p:nvSpPr>
        <p:spPr>
          <a:xfrm>
            <a:off x="886567" y="120591"/>
            <a:ext cx="7840666" cy="7386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000" b="1" dirty="0">
                <a:solidFill>
                  <a:schemeClr val="tx1"/>
                </a:solidFill>
              </a:rPr>
              <a:t>Grouping the data by region and analyzing the averages showed the following:</a:t>
            </a:r>
          </a:p>
        </p:txBody>
      </p:sp>
      <p:sp>
        <p:nvSpPr>
          <p:cNvPr id="311" name="Google Shape;311;p26"/>
          <p:cNvSpPr txBox="1">
            <a:spLocks noGrp="1"/>
          </p:cNvSpPr>
          <p:nvPr>
            <p:ph type="sldNum" idx="12"/>
          </p:nvPr>
        </p:nvSpPr>
        <p:spPr>
          <a:xfrm>
            <a:off x="4337100" y="4766139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BA7A01-AA91-2729-90FA-88A96DC359F6}"/>
              </a:ext>
            </a:extLst>
          </p:cNvPr>
          <p:cNvSpPr txBox="1"/>
          <p:nvPr/>
        </p:nvSpPr>
        <p:spPr>
          <a:xfrm>
            <a:off x="5048573" y="879155"/>
            <a:ext cx="3161654" cy="954107"/>
          </a:xfrm>
          <a:prstGeom prst="rect">
            <a:avLst/>
          </a:prstGeom>
          <a:solidFill>
            <a:srgbClr val="46D7CD"/>
          </a:solidFill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chemeClr val="bg1"/>
                </a:solidFill>
                <a:latin typeface="Varela Round"/>
                <a:ea typeface="Varela Round"/>
                <a:cs typeface="Varela Round"/>
                <a:sym typeface="Varela Round"/>
              </a:rPr>
              <a:t>1. Australia and New Zealand have the highest rank and happiness score, followed by Western Europe and North America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D182747-BC54-A45D-4D62-796368F66980}"/>
              </a:ext>
            </a:extLst>
          </p:cNvPr>
          <p:cNvSpPr/>
          <p:nvPr/>
        </p:nvSpPr>
        <p:spPr>
          <a:xfrm>
            <a:off x="6875317" y="3537810"/>
            <a:ext cx="1136568" cy="808832"/>
          </a:xfrm>
          <a:prstGeom prst="ellipse">
            <a:avLst/>
          </a:prstGeom>
          <a:solidFill>
            <a:schemeClr val="accent1">
              <a:alpha val="6312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C3E6C5-1C9B-C189-8E3C-8A4C9A2AC6D0}"/>
              </a:ext>
            </a:extLst>
          </p:cNvPr>
          <p:cNvSpPr txBox="1"/>
          <p:nvPr/>
        </p:nvSpPr>
        <p:spPr>
          <a:xfrm>
            <a:off x="348378" y="2679648"/>
            <a:ext cx="3161654" cy="7386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chemeClr val="bg1"/>
                </a:solidFill>
                <a:latin typeface="Varela Round"/>
                <a:ea typeface="Varela Round"/>
                <a:cs typeface="Varela Round"/>
                <a:sym typeface="Varela Round"/>
              </a:rPr>
              <a:t>2. Sub-Saharan Africa has the lowest, followed by South Asia, and Middle East and North Africa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FB74DBD-9C05-0231-B2F9-153C894F72CE}"/>
              </a:ext>
            </a:extLst>
          </p:cNvPr>
          <p:cNvSpPr/>
          <p:nvPr/>
        </p:nvSpPr>
        <p:spPr>
          <a:xfrm>
            <a:off x="5585627" y="2210760"/>
            <a:ext cx="1082315" cy="808832"/>
          </a:xfrm>
          <a:prstGeom prst="ellipse">
            <a:avLst/>
          </a:prstGeom>
          <a:solidFill>
            <a:schemeClr val="accent6">
              <a:lumMod val="60000"/>
              <a:lumOff val="40000"/>
              <a:alpha val="6312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FA8FC2F-E259-E01B-FB15-F80AA8BB1ACF}"/>
              </a:ext>
            </a:extLst>
          </p:cNvPr>
          <p:cNvSpPr/>
          <p:nvPr/>
        </p:nvSpPr>
        <p:spPr>
          <a:xfrm>
            <a:off x="3403696" y="2560683"/>
            <a:ext cx="2064308" cy="1785959"/>
          </a:xfrm>
          <a:prstGeom prst="ellipse">
            <a:avLst/>
          </a:prstGeom>
          <a:solidFill>
            <a:schemeClr val="accent6">
              <a:lumMod val="60000"/>
              <a:lumOff val="40000"/>
              <a:alpha val="6312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4342853-052D-8947-160C-E361B7814788}"/>
              </a:ext>
            </a:extLst>
          </p:cNvPr>
          <p:cNvSpPr/>
          <p:nvPr/>
        </p:nvSpPr>
        <p:spPr>
          <a:xfrm>
            <a:off x="7836265" y="4206307"/>
            <a:ext cx="625810" cy="451383"/>
          </a:xfrm>
          <a:prstGeom prst="ellipse">
            <a:avLst/>
          </a:prstGeom>
          <a:solidFill>
            <a:schemeClr val="accent1">
              <a:alpha val="6312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73C2D61-A5B1-A64B-D887-E1F378334A15}"/>
              </a:ext>
            </a:extLst>
          </p:cNvPr>
          <p:cNvSpPr/>
          <p:nvPr/>
        </p:nvSpPr>
        <p:spPr>
          <a:xfrm>
            <a:off x="3510032" y="1417336"/>
            <a:ext cx="1136568" cy="808832"/>
          </a:xfrm>
          <a:prstGeom prst="ellipse">
            <a:avLst/>
          </a:prstGeom>
          <a:solidFill>
            <a:schemeClr val="accent1">
              <a:alpha val="6312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0637BC0-1621-368A-E2ED-F05C42B7CAF3}"/>
              </a:ext>
            </a:extLst>
          </p:cNvPr>
          <p:cNvSpPr/>
          <p:nvPr/>
        </p:nvSpPr>
        <p:spPr>
          <a:xfrm>
            <a:off x="955336" y="1686485"/>
            <a:ext cx="1136568" cy="808832"/>
          </a:xfrm>
          <a:prstGeom prst="ellipse">
            <a:avLst/>
          </a:prstGeom>
          <a:solidFill>
            <a:schemeClr val="accent1">
              <a:alpha val="6312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6A581D5-3CDA-66BA-49FF-1A7F9524DC25}"/>
              </a:ext>
            </a:extLst>
          </p:cNvPr>
          <p:cNvSpPr/>
          <p:nvPr/>
        </p:nvSpPr>
        <p:spPr>
          <a:xfrm>
            <a:off x="4659974" y="1917373"/>
            <a:ext cx="1082315" cy="808832"/>
          </a:xfrm>
          <a:prstGeom prst="ellipse">
            <a:avLst/>
          </a:prstGeom>
          <a:solidFill>
            <a:schemeClr val="accent6">
              <a:lumMod val="60000"/>
              <a:lumOff val="40000"/>
              <a:alpha val="6312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184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5"/>
          <p:cNvSpPr txBox="1">
            <a:spLocks noGrp="1"/>
          </p:cNvSpPr>
          <p:nvPr>
            <p:ph type="ctrTitle" idx="4294967295"/>
          </p:nvPr>
        </p:nvSpPr>
        <p:spPr>
          <a:xfrm>
            <a:off x="679608" y="0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Region Heatmap</a:t>
            </a:r>
            <a:endParaRPr sz="4800" dirty="0"/>
          </a:p>
        </p:txBody>
      </p:sp>
      <p:sp>
        <p:nvSpPr>
          <p:cNvPr id="426" name="Google Shape;426;p35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5" name="Picture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73C2ADF5-1AEF-8D0D-724E-7BEDEB391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707" y="1138277"/>
            <a:ext cx="6987654" cy="397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37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tx1"/>
                </a:solidFill>
              </a:rPr>
              <a:t>The Happiness Score is…</a:t>
            </a:r>
            <a:endParaRPr sz="3200" b="1" dirty="0">
              <a:solidFill>
                <a:schemeClr val="tx1"/>
              </a:solidFill>
            </a:endParaRPr>
          </a:p>
        </p:txBody>
      </p:sp>
      <p:sp>
        <p:nvSpPr>
          <p:cNvPr id="264" name="Google Shape;264;p21"/>
          <p:cNvSpPr txBox="1">
            <a:spLocks noGrp="1"/>
          </p:cNvSpPr>
          <p:nvPr>
            <p:ph type="body" idx="1"/>
          </p:nvPr>
        </p:nvSpPr>
        <p:spPr>
          <a:xfrm>
            <a:off x="2935875" y="1550150"/>
            <a:ext cx="1700400" cy="21945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E53762"/>
                </a:solidFill>
              </a:rPr>
              <a:t>One</a:t>
            </a:r>
            <a:endParaRPr b="1" dirty="0">
              <a:solidFill>
                <a:srgbClr val="E53762"/>
              </a:solidFill>
            </a:endParaRPr>
          </a:p>
          <a:p>
            <a:pPr marL="0" lvl="0" indent="0">
              <a:buNone/>
            </a:pPr>
            <a:r>
              <a:rPr lang="en-US" dirty="0"/>
              <a:t>Strongly correlated to GDP per Capital, Social Support, and Healthy Life Expectancy</a:t>
            </a:r>
          </a:p>
        </p:txBody>
      </p:sp>
      <p:sp>
        <p:nvSpPr>
          <p:cNvPr id="265" name="Google Shape;265;p21"/>
          <p:cNvSpPr txBox="1">
            <a:spLocks noGrp="1"/>
          </p:cNvSpPr>
          <p:nvPr>
            <p:ph type="body" idx="2"/>
          </p:nvPr>
        </p:nvSpPr>
        <p:spPr>
          <a:xfrm>
            <a:off x="4723373" y="1550150"/>
            <a:ext cx="1700400" cy="21945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E53762"/>
                </a:solidFill>
              </a:rPr>
              <a:t>Two</a:t>
            </a:r>
            <a:endParaRPr b="1" dirty="0">
              <a:solidFill>
                <a:srgbClr val="E53762"/>
              </a:solidFill>
            </a:endParaRPr>
          </a:p>
          <a:p>
            <a:pPr marL="0" lvl="0" indent="0">
              <a:buNone/>
            </a:pPr>
            <a:r>
              <a:rPr lang="en-US" dirty="0"/>
              <a:t>Moderately correlated to Freedom of Choice and Generosity; and </a:t>
            </a:r>
          </a:p>
        </p:txBody>
      </p:sp>
      <p:sp>
        <p:nvSpPr>
          <p:cNvPr id="266" name="Google Shape;266;p21"/>
          <p:cNvSpPr txBox="1">
            <a:spLocks noGrp="1"/>
          </p:cNvSpPr>
          <p:nvPr>
            <p:ph type="body" idx="3"/>
          </p:nvPr>
        </p:nvSpPr>
        <p:spPr>
          <a:xfrm>
            <a:off x="6510871" y="1550150"/>
            <a:ext cx="1700400" cy="21945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E53762"/>
                </a:solidFill>
              </a:rPr>
              <a:t>Three</a:t>
            </a:r>
            <a:endParaRPr b="1" dirty="0">
              <a:solidFill>
                <a:srgbClr val="E53762"/>
              </a:solidFill>
            </a:endParaRPr>
          </a:p>
          <a:p>
            <a:pPr marL="0" lvl="0" indent="0">
              <a:buNone/>
            </a:pPr>
            <a:r>
              <a:rPr lang="en-US" dirty="0"/>
              <a:t>Negatively correlated to Perception of Corruption.</a:t>
            </a:r>
          </a:p>
        </p:txBody>
      </p:sp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82834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"/>
          <p:cNvSpPr txBox="1">
            <a:spLocks noGrp="1"/>
          </p:cNvSpPr>
          <p:nvPr>
            <p:ph type="ctrTitle"/>
          </p:nvPr>
        </p:nvSpPr>
        <p:spPr>
          <a:xfrm>
            <a:off x="1773750" y="2421550"/>
            <a:ext cx="5596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20" name="Google Shape;220;p16"/>
          <p:cNvSpPr txBox="1"/>
          <p:nvPr/>
        </p:nvSpPr>
        <p:spPr>
          <a:xfrm>
            <a:off x="3050275" y="47550"/>
            <a:ext cx="2975400" cy="19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rgbClr val="00ACC3"/>
                </a:solidFill>
                <a:latin typeface="Varela Round"/>
                <a:ea typeface="Varela Round"/>
                <a:cs typeface="Varela Round"/>
                <a:sym typeface="Varela Round"/>
              </a:rPr>
              <a:t>4</a:t>
            </a:r>
            <a:endParaRPr sz="9600" b="1" dirty="0">
              <a:solidFill>
                <a:srgbClr val="00ACC3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1" name="Google Shape;221;p16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32088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8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tx1"/>
                </a:solidFill>
              </a:rPr>
              <a:t>Conclusion</a:t>
            </a:r>
            <a:endParaRPr sz="2800" b="1" dirty="0">
              <a:solidFill>
                <a:schemeClr val="tx1"/>
              </a:solidFill>
            </a:endParaRPr>
          </a:p>
        </p:txBody>
      </p:sp>
      <p:sp>
        <p:nvSpPr>
          <p:cNvPr id="233" name="Google Shape;233;p18"/>
          <p:cNvSpPr txBox="1">
            <a:spLocks noGrp="1"/>
          </p:cNvSpPr>
          <p:nvPr>
            <p:ph type="body" idx="1"/>
          </p:nvPr>
        </p:nvSpPr>
        <p:spPr>
          <a:xfrm>
            <a:off x="2935875" y="1525758"/>
            <a:ext cx="5275500" cy="27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600" dirty="0"/>
              <a:t>90% of the top 10 countries with the highest happiness score are in Western Europe</a:t>
            </a:r>
          </a:p>
          <a:p>
            <a:pPr lvl="0"/>
            <a:r>
              <a:rPr lang="en-US" sz="1600" dirty="0"/>
              <a:t>Developing nations, located in Africa and Asia, had the lowest happiness score </a:t>
            </a:r>
          </a:p>
          <a:p>
            <a:pPr lvl="0"/>
            <a:r>
              <a:rPr lang="en-US" sz="1600" dirty="0"/>
              <a:t>The low scores can be attributed to low industrialization and low human development (</a:t>
            </a:r>
            <a:r>
              <a:rPr lang="en-US" sz="1600" i="1" dirty="0"/>
              <a:t>education, income, quality of life etc.)</a:t>
            </a:r>
            <a:endParaRPr lang="en-US" sz="1600" dirty="0"/>
          </a:p>
          <a:p>
            <a:pPr lvl="0"/>
            <a:r>
              <a:rPr lang="en-US" sz="1600" dirty="0"/>
              <a:t>Other than the six categories used in this analysis, there may be additional factors to further evaluate the happiness index</a:t>
            </a:r>
          </a:p>
        </p:txBody>
      </p:sp>
      <p:sp>
        <p:nvSpPr>
          <p:cNvPr id="234" name="Google Shape;234;p18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5"/>
          <p:cNvSpPr txBox="1">
            <a:spLocks noGrp="1"/>
          </p:cNvSpPr>
          <p:nvPr>
            <p:ph type="ctrTitle" idx="4294967295"/>
          </p:nvPr>
        </p:nvSpPr>
        <p:spPr>
          <a:xfrm>
            <a:off x="68580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Thanks!</a:t>
            </a:r>
            <a:endParaRPr sz="4800" dirty="0"/>
          </a:p>
        </p:txBody>
      </p:sp>
      <p:sp>
        <p:nvSpPr>
          <p:cNvPr id="423" name="Google Shape;423;p35"/>
          <p:cNvSpPr txBox="1">
            <a:spLocks noGrp="1"/>
          </p:cNvSpPr>
          <p:nvPr>
            <p:ph type="subTitle" idx="4294967295"/>
          </p:nvPr>
        </p:nvSpPr>
        <p:spPr>
          <a:xfrm>
            <a:off x="1275150" y="3229400"/>
            <a:ext cx="65937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00ACC3"/>
                </a:solidFill>
              </a:rPr>
              <a:t>Any questions?</a:t>
            </a:r>
            <a:endParaRPr sz="3600" b="1" dirty="0">
              <a:solidFill>
                <a:srgbClr val="00ACC3"/>
              </a:solidFill>
            </a:endParaRPr>
          </a:p>
        </p:txBody>
      </p:sp>
      <p:sp>
        <p:nvSpPr>
          <p:cNvPr id="425" name="Google Shape;425;p35"/>
          <p:cNvSpPr/>
          <p:nvPr/>
        </p:nvSpPr>
        <p:spPr>
          <a:xfrm>
            <a:off x="4073931" y="2091663"/>
            <a:ext cx="996143" cy="996143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5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0837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"/>
          <p:cNvSpPr txBox="1">
            <a:spLocks noGrp="1"/>
          </p:cNvSpPr>
          <p:nvPr>
            <p:ph type="ctrTitle"/>
          </p:nvPr>
        </p:nvSpPr>
        <p:spPr>
          <a:xfrm>
            <a:off x="1773750" y="2421550"/>
            <a:ext cx="5596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Appendix</a:t>
            </a:r>
            <a:endParaRPr dirty="0"/>
          </a:p>
        </p:txBody>
      </p:sp>
      <p:sp>
        <p:nvSpPr>
          <p:cNvPr id="220" name="Google Shape;220;p16"/>
          <p:cNvSpPr txBox="1"/>
          <p:nvPr/>
        </p:nvSpPr>
        <p:spPr>
          <a:xfrm>
            <a:off x="3050275" y="47550"/>
            <a:ext cx="2975400" cy="19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rgbClr val="00ACC3"/>
                </a:solidFill>
                <a:latin typeface="Varela Round"/>
                <a:ea typeface="Varela Round"/>
                <a:cs typeface="Varela Round"/>
                <a:sym typeface="Varela Round"/>
              </a:rPr>
              <a:t>5</a:t>
            </a:r>
            <a:endParaRPr sz="9600" b="1" dirty="0">
              <a:solidFill>
                <a:srgbClr val="00ACC3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1" name="Google Shape;221;p16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4196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5"/>
          <p:cNvSpPr txBox="1">
            <a:spLocks noGrp="1"/>
          </p:cNvSpPr>
          <p:nvPr>
            <p:ph type="ctrTitle" idx="4294967295"/>
          </p:nvPr>
        </p:nvSpPr>
        <p:spPr>
          <a:xfrm>
            <a:off x="679608" y="0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Group by Region</a:t>
            </a:r>
            <a:endParaRPr sz="4800" dirty="0"/>
          </a:p>
        </p:txBody>
      </p:sp>
      <p:sp>
        <p:nvSpPr>
          <p:cNvPr id="426" name="Google Shape;426;p35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9453C744-78E2-5284-D4BD-19436376C1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607" y="1525759"/>
            <a:ext cx="8232381" cy="288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610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"/>
          <p:cNvSpPr txBox="1">
            <a:spLocks noGrp="1"/>
          </p:cNvSpPr>
          <p:nvPr>
            <p:ph type="ctrTitle"/>
          </p:nvPr>
        </p:nvSpPr>
        <p:spPr>
          <a:xfrm>
            <a:off x="1773750" y="2421550"/>
            <a:ext cx="5596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20" name="Google Shape;220;p16"/>
          <p:cNvSpPr txBox="1"/>
          <p:nvPr/>
        </p:nvSpPr>
        <p:spPr>
          <a:xfrm>
            <a:off x="3050275" y="47550"/>
            <a:ext cx="2975400" cy="19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00ACC3"/>
                </a:solidFill>
                <a:latin typeface="Varela Round"/>
                <a:ea typeface="Varela Round"/>
                <a:cs typeface="Varela Round"/>
                <a:sym typeface="Varela Round"/>
              </a:rPr>
              <a:t>1</a:t>
            </a:r>
            <a:endParaRPr sz="9600" b="1">
              <a:solidFill>
                <a:srgbClr val="00ACC3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1" name="Google Shape;221;p16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5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620" name="Google Shape;620;p45" descr="Hi Max The Husky"/>
          <p:cNvPicPr preferRelativeResize="0"/>
          <p:nvPr/>
        </p:nvPicPr>
        <p:blipFill>
          <a:blip r:embed="rId3"/>
          <a:srcRect/>
          <a:stretch/>
        </p:blipFill>
        <p:spPr>
          <a:xfrm>
            <a:off x="1024800" y="182715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21" name="Google Shape;621;p45"/>
          <p:cNvSpPr txBox="1"/>
          <p:nvPr/>
        </p:nvSpPr>
        <p:spPr>
          <a:xfrm>
            <a:off x="1029825" y="3446175"/>
            <a:ext cx="1489200" cy="285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Taji Abdullah</a:t>
            </a:r>
            <a:endParaRPr dirty="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pic>
        <p:nvPicPr>
          <p:cNvPr id="622" name="Google Shape;622;p45" descr="Thumbs Up Max The Husky"/>
          <p:cNvPicPr preferRelativeResize="0"/>
          <p:nvPr/>
        </p:nvPicPr>
        <p:blipFill>
          <a:blip r:embed="rId4"/>
          <a:srcRect/>
          <a:stretch/>
        </p:blipFill>
        <p:spPr>
          <a:xfrm>
            <a:off x="3004525" y="182715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23" name="Google Shape;623;p45"/>
          <p:cNvSpPr txBox="1"/>
          <p:nvPr/>
        </p:nvSpPr>
        <p:spPr>
          <a:xfrm>
            <a:off x="3009550" y="3446175"/>
            <a:ext cx="1489200" cy="285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1200" b="1" dirty="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Anthony Garcia</a:t>
            </a:r>
          </a:p>
        </p:txBody>
      </p:sp>
      <p:pic>
        <p:nvPicPr>
          <p:cNvPr id="624" name="Google Shape;624;p45" descr="Wow Max The Husky"/>
          <p:cNvPicPr preferRelativeResize="0"/>
          <p:nvPr/>
        </p:nvPicPr>
        <p:blipFill>
          <a:blip r:embed="rId5"/>
          <a:srcRect/>
          <a:stretch/>
        </p:blipFill>
        <p:spPr>
          <a:xfrm>
            <a:off x="4984250" y="182715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25" name="Google Shape;625;p45"/>
          <p:cNvSpPr txBox="1"/>
          <p:nvPr/>
        </p:nvSpPr>
        <p:spPr>
          <a:xfrm>
            <a:off x="4989275" y="3446175"/>
            <a:ext cx="1489200" cy="285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1200" b="1" dirty="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Justin Kiang</a:t>
            </a:r>
            <a:endParaRPr lang="en-US" sz="1200" dirty="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pic>
        <p:nvPicPr>
          <p:cNvPr id="626" name="Google Shape;626;p45" descr="Well Done Max The Husky"/>
          <p:cNvPicPr preferRelativeResize="0"/>
          <p:nvPr/>
        </p:nvPicPr>
        <p:blipFill>
          <a:blip r:embed="rId6"/>
          <a:srcRect/>
          <a:stretch/>
        </p:blipFill>
        <p:spPr>
          <a:xfrm>
            <a:off x="6963975" y="1827150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27" name="Google Shape;627;p45"/>
          <p:cNvSpPr txBox="1"/>
          <p:nvPr/>
        </p:nvSpPr>
        <p:spPr>
          <a:xfrm>
            <a:off x="6969000" y="3446175"/>
            <a:ext cx="1489200" cy="285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1200" b="1" dirty="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Pooja Mahajan</a:t>
            </a:r>
            <a:endParaRPr lang="en-US" sz="1200" dirty="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3" name="Google Shape;209;p15">
            <a:extLst>
              <a:ext uri="{FF2B5EF4-FFF2-40B4-BE49-F238E27FC236}">
                <a16:creationId xmlns:a16="http://schemas.microsoft.com/office/drawing/2014/main" id="{F9412E86-8606-7709-D3EA-1323A25797FE}"/>
              </a:ext>
            </a:extLst>
          </p:cNvPr>
          <p:cNvSpPr txBox="1">
            <a:spLocks/>
          </p:cNvSpPr>
          <p:nvPr/>
        </p:nvSpPr>
        <p:spPr>
          <a:xfrm>
            <a:off x="685800" y="142975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4800" dirty="0"/>
              <a:t>Hello!</a:t>
            </a:r>
          </a:p>
        </p:txBody>
      </p:sp>
    </p:spTree>
    <p:extLst>
      <p:ext uri="{BB962C8B-B14F-4D97-AF65-F5344CB8AC3E}">
        <p14:creationId xmlns:p14="http://schemas.microsoft.com/office/powerpoint/2010/main" val="266354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subTitle" idx="4294967295"/>
          </p:nvPr>
        </p:nvSpPr>
        <p:spPr>
          <a:xfrm>
            <a:off x="899886" y="3868755"/>
            <a:ext cx="7126513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World Happiness Report 2021</a:t>
            </a:r>
          </a:p>
          <a:p>
            <a:pPr marL="0" indent="0" algn="ctr">
              <a:buNone/>
            </a:pPr>
            <a:r>
              <a:rPr lang="en-US" sz="1400" u="sng" dirty="0">
                <a:solidFill>
                  <a:srgbClr val="E53762"/>
                </a:solidFill>
              </a:rPr>
              <a:t>https://</a:t>
            </a:r>
            <a:r>
              <a:rPr lang="en-US" sz="1400" u="sng" dirty="0" err="1">
                <a:solidFill>
                  <a:srgbClr val="E53762"/>
                </a:solidFill>
              </a:rPr>
              <a:t>www.kaggle.com</a:t>
            </a:r>
            <a:r>
              <a:rPr lang="en-US" sz="1400" u="sng" dirty="0">
                <a:solidFill>
                  <a:srgbClr val="E53762"/>
                </a:solidFill>
              </a:rPr>
              <a:t>/datasets/</a:t>
            </a:r>
            <a:r>
              <a:rPr lang="en-US" sz="1400" u="sng" dirty="0" err="1">
                <a:solidFill>
                  <a:srgbClr val="E53762"/>
                </a:solidFill>
              </a:rPr>
              <a:t>ajaypalsinghlo</a:t>
            </a:r>
            <a:r>
              <a:rPr lang="en-US" sz="1400" u="sng" dirty="0">
                <a:solidFill>
                  <a:srgbClr val="E53762"/>
                </a:solidFill>
              </a:rPr>
              <a:t>/world-happiness-report-2021</a:t>
            </a:r>
            <a:endParaRPr sz="1400" u="sng" dirty="0">
              <a:solidFill>
                <a:srgbClr val="E53762"/>
              </a:solidFill>
            </a:endParaRPr>
          </a:p>
        </p:txBody>
      </p:sp>
      <p:sp>
        <p:nvSpPr>
          <p:cNvPr id="241" name="Google Shape;241;p19"/>
          <p:cNvSpPr/>
          <p:nvPr/>
        </p:nvSpPr>
        <p:spPr>
          <a:xfrm>
            <a:off x="3333750" y="1333500"/>
            <a:ext cx="2476500" cy="24765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3209925" y="1209675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2962275" y="1543050"/>
            <a:ext cx="704700" cy="7047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9"/>
          <p:cNvSpPr/>
          <p:nvPr/>
        </p:nvSpPr>
        <p:spPr>
          <a:xfrm>
            <a:off x="5295900" y="2897050"/>
            <a:ext cx="971700" cy="971700"/>
          </a:xfrm>
          <a:prstGeom prst="donut">
            <a:avLst>
              <a:gd name="adj" fmla="val 12811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9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4" name="Google Shape;912;p48">
            <a:extLst>
              <a:ext uri="{FF2B5EF4-FFF2-40B4-BE49-F238E27FC236}">
                <a16:creationId xmlns:a16="http://schemas.microsoft.com/office/drawing/2014/main" id="{5B5FE432-7076-66FA-9F93-E28609B68A78}"/>
              </a:ext>
            </a:extLst>
          </p:cNvPr>
          <p:cNvGrpSpPr/>
          <p:nvPr/>
        </p:nvGrpSpPr>
        <p:grpSpPr>
          <a:xfrm>
            <a:off x="4046006" y="2085900"/>
            <a:ext cx="1096686" cy="971700"/>
            <a:chOff x="3936375" y="3703750"/>
            <a:chExt cx="453050" cy="332175"/>
          </a:xfrm>
        </p:grpSpPr>
        <p:sp>
          <p:nvSpPr>
            <p:cNvPr id="15" name="Google Shape;913;p48">
              <a:extLst>
                <a:ext uri="{FF2B5EF4-FFF2-40B4-BE49-F238E27FC236}">
                  <a16:creationId xmlns:a16="http://schemas.microsoft.com/office/drawing/2014/main" id="{E2653765-0D4C-C6F8-9FD1-5BD14FA9556F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14;p48">
              <a:extLst>
                <a:ext uri="{FF2B5EF4-FFF2-40B4-BE49-F238E27FC236}">
                  <a16:creationId xmlns:a16="http://schemas.microsoft.com/office/drawing/2014/main" id="{D64A96F7-E68A-B5AE-64A3-FF6B0967B38C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15;p48">
              <a:extLst>
                <a:ext uri="{FF2B5EF4-FFF2-40B4-BE49-F238E27FC236}">
                  <a16:creationId xmlns:a16="http://schemas.microsoft.com/office/drawing/2014/main" id="{69838C6D-4244-85ED-751C-0A70FAE03A7B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16;p48">
              <a:extLst>
                <a:ext uri="{FF2B5EF4-FFF2-40B4-BE49-F238E27FC236}">
                  <a16:creationId xmlns:a16="http://schemas.microsoft.com/office/drawing/2014/main" id="{5CBCE90B-5DC2-C124-42AA-6895144463EE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7;p48">
              <a:extLst>
                <a:ext uri="{FF2B5EF4-FFF2-40B4-BE49-F238E27FC236}">
                  <a16:creationId xmlns:a16="http://schemas.microsoft.com/office/drawing/2014/main" id="{A97A1440-66D9-1980-F9C3-B796083C9509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410;p34">
            <a:extLst>
              <a:ext uri="{FF2B5EF4-FFF2-40B4-BE49-F238E27FC236}">
                <a16:creationId xmlns:a16="http://schemas.microsoft.com/office/drawing/2014/main" id="{D34EAE36-4F67-38C5-9644-811DF9FB6EFA}"/>
              </a:ext>
            </a:extLst>
          </p:cNvPr>
          <p:cNvSpPr txBox="1">
            <a:spLocks/>
          </p:cNvSpPr>
          <p:nvPr/>
        </p:nvSpPr>
        <p:spPr>
          <a:xfrm>
            <a:off x="2108249" y="229499"/>
            <a:ext cx="4972200" cy="58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◎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◉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￮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●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○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■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●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○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■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ctr">
              <a:buFont typeface="Varela Round"/>
              <a:buNone/>
            </a:pPr>
            <a:r>
              <a:rPr lang="en-US" sz="3200" b="1" dirty="0">
                <a:solidFill>
                  <a:schemeClr val="tx1"/>
                </a:solidFill>
                <a:latin typeface="Nixie One"/>
                <a:ea typeface="Nixie One"/>
                <a:cs typeface="Nixie One"/>
                <a:sym typeface="Nixie One"/>
              </a:rPr>
              <a:t>Data Source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2"/>
          <p:cNvSpPr txBox="1">
            <a:spLocks noGrp="1"/>
          </p:cNvSpPr>
          <p:nvPr>
            <p:ph type="title"/>
          </p:nvPr>
        </p:nvSpPr>
        <p:spPr>
          <a:xfrm>
            <a:off x="4339527" y="425302"/>
            <a:ext cx="4417017" cy="9493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/>
              <a:t>The World Happiness Report is produced using data from the Gallup World Poll. </a:t>
            </a:r>
          </a:p>
        </p:txBody>
      </p:sp>
      <p:sp>
        <p:nvSpPr>
          <p:cNvPr id="273" name="Google Shape;273;p22"/>
          <p:cNvSpPr txBox="1">
            <a:spLocks noGrp="1"/>
          </p:cNvSpPr>
          <p:nvPr>
            <p:ph type="body" idx="1"/>
          </p:nvPr>
        </p:nvSpPr>
        <p:spPr>
          <a:xfrm>
            <a:off x="4339527" y="1487006"/>
            <a:ext cx="4641914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1400" dirty="0"/>
              <a:t>This data is categorized by six categories: economic production, social support, life expectancy, freedom, absence of corruption, and generosity. </a:t>
            </a:r>
          </a:p>
          <a:p>
            <a:pPr marL="342900" indent="-342900"/>
            <a:r>
              <a:rPr lang="en-US" sz="1400" dirty="0"/>
              <a:t>Based upon the respective score in these categories, an overall score is generated for 149 different countries. </a:t>
            </a:r>
          </a:p>
          <a:p>
            <a:pPr marL="342900" indent="-342900"/>
            <a:r>
              <a:rPr lang="en-US" sz="1400" dirty="0"/>
              <a:t>Our project shows the “happiness” rankings of 149 different countries using a choropleth map, among other visualizations. </a:t>
            </a:r>
          </a:p>
        </p:txBody>
      </p:sp>
      <p:pic>
        <p:nvPicPr>
          <p:cNvPr id="274" name="Google Shape;274;p22" descr="Mother kissing baby girl"/>
          <p:cNvPicPr preferRelativeResize="0"/>
          <p:nvPr/>
        </p:nvPicPr>
        <p:blipFill>
          <a:blip r:embed="rId3"/>
          <a:srcRect l="16670" r="16670"/>
          <a:stretch/>
        </p:blipFill>
        <p:spPr>
          <a:xfrm>
            <a:off x="867000" y="1033650"/>
            <a:ext cx="3076200" cy="3076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75" name="Google Shape;275;p22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"/>
          <p:cNvSpPr txBox="1">
            <a:spLocks noGrp="1"/>
          </p:cNvSpPr>
          <p:nvPr>
            <p:ph type="ctrTitle"/>
          </p:nvPr>
        </p:nvSpPr>
        <p:spPr>
          <a:xfrm>
            <a:off x="1773750" y="2421550"/>
            <a:ext cx="5596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220" name="Google Shape;220;p16"/>
          <p:cNvSpPr txBox="1"/>
          <p:nvPr/>
        </p:nvSpPr>
        <p:spPr>
          <a:xfrm>
            <a:off x="3050275" y="47550"/>
            <a:ext cx="2975400" cy="19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rgbClr val="00ACC3"/>
                </a:solidFill>
                <a:latin typeface="Varela Round"/>
                <a:ea typeface="Varela Round"/>
                <a:cs typeface="Varela Round"/>
                <a:sym typeface="Varela Round"/>
              </a:rPr>
              <a:t>2</a:t>
            </a:r>
            <a:endParaRPr sz="9600" b="1" dirty="0">
              <a:solidFill>
                <a:srgbClr val="00ACC3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1" name="Google Shape;221;p16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2476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4"/>
          <p:cNvSpPr txBox="1">
            <a:spLocks noGrp="1"/>
          </p:cNvSpPr>
          <p:nvPr>
            <p:ph type="body" idx="4294967295"/>
          </p:nvPr>
        </p:nvSpPr>
        <p:spPr>
          <a:xfrm>
            <a:off x="1045417" y="24493"/>
            <a:ext cx="6576078" cy="5869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tx1"/>
                </a:solidFill>
                <a:latin typeface="Nixie One"/>
                <a:ea typeface="Nixie One"/>
                <a:cs typeface="Nixie One"/>
                <a:sym typeface="Nixie One"/>
              </a:rPr>
              <a:t>Exploratory Data Analysis</a:t>
            </a:r>
            <a:endParaRPr sz="3200" b="1" dirty="0">
              <a:solidFill>
                <a:schemeClr val="tx1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411" name="Google Shape;411;p34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41701C2-46D1-CF91-73E8-4587C5F0F0E6}"/>
              </a:ext>
            </a:extLst>
          </p:cNvPr>
          <p:cNvGrpSpPr/>
          <p:nvPr/>
        </p:nvGrpSpPr>
        <p:grpSpPr>
          <a:xfrm>
            <a:off x="363982" y="681241"/>
            <a:ext cx="3935061" cy="2145812"/>
            <a:chOff x="99910" y="713502"/>
            <a:chExt cx="5279280" cy="3093067"/>
          </a:xfrm>
        </p:grpSpPr>
        <p:grpSp>
          <p:nvGrpSpPr>
            <p:cNvPr id="412" name="Google Shape;412;p34"/>
            <p:cNvGrpSpPr/>
            <p:nvPr/>
          </p:nvGrpSpPr>
          <p:grpSpPr>
            <a:xfrm>
              <a:off x="99910" y="713502"/>
              <a:ext cx="5279280" cy="3093067"/>
              <a:chOff x="1177450" y="241631"/>
              <a:chExt cx="6173152" cy="3616776"/>
            </a:xfrm>
          </p:grpSpPr>
          <p:sp>
            <p:nvSpPr>
              <p:cNvPr id="413" name="Google Shape;413;p34"/>
              <p:cNvSpPr/>
              <p:nvPr/>
            </p:nvSpPr>
            <p:spPr>
              <a:xfrm>
                <a:off x="1682275" y="241631"/>
                <a:ext cx="5161606" cy="3454973"/>
              </a:xfrm>
              <a:custGeom>
                <a:avLst/>
                <a:gdLst/>
                <a:ahLst/>
                <a:cxnLst/>
                <a:rect l="l" t="t" r="r" b="b"/>
                <a:pathLst>
                  <a:path w="5161606" h="3454973" extrusionOk="0">
                    <a:moveTo>
                      <a:pt x="4992053" y="0"/>
                    </a:moveTo>
                    <a:lnTo>
                      <a:pt x="170498" y="0"/>
                    </a:lnTo>
                    <a:cubicBezTo>
                      <a:pt x="76200" y="0"/>
                      <a:pt x="0" y="76143"/>
                      <a:pt x="0" y="170369"/>
                    </a:cubicBezTo>
                    <a:lnTo>
                      <a:pt x="0" y="3396915"/>
                    </a:lnTo>
                    <a:cubicBezTo>
                      <a:pt x="0" y="3429275"/>
                      <a:pt x="26670" y="3454973"/>
                      <a:pt x="58102" y="3454973"/>
                    </a:cubicBezTo>
                    <a:lnTo>
                      <a:pt x="5103495" y="3454973"/>
                    </a:lnTo>
                    <a:cubicBezTo>
                      <a:pt x="5135880" y="3454973"/>
                      <a:pt x="5161598" y="3428324"/>
                      <a:pt x="5161598" y="3396915"/>
                    </a:cubicBezTo>
                    <a:lnTo>
                      <a:pt x="5161598" y="170369"/>
                    </a:lnTo>
                    <a:cubicBezTo>
                      <a:pt x="5162550" y="76143"/>
                      <a:pt x="5086350" y="0"/>
                      <a:pt x="4992053" y="0"/>
                    </a:cubicBezTo>
                    <a:close/>
                    <a:moveTo>
                      <a:pt x="4981575" y="3245581"/>
                    </a:moveTo>
                    <a:lnTo>
                      <a:pt x="190500" y="3245581"/>
                    </a:lnTo>
                    <a:lnTo>
                      <a:pt x="190500" y="199874"/>
                    </a:lnTo>
                    <a:lnTo>
                      <a:pt x="4981575" y="199874"/>
                    </a:lnTo>
                    <a:lnTo>
                      <a:pt x="4981575" y="324558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414;p34"/>
              <p:cNvSpPr/>
              <p:nvPr/>
            </p:nvSpPr>
            <p:spPr>
              <a:xfrm>
                <a:off x="1177450" y="3763229"/>
                <a:ext cx="6173152" cy="95178"/>
              </a:xfrm>
              <a:custGeom>
                <a:avLst/>
                <a:gdLst/>
                <a:ahLst/>
                <a:cxnLst/>
                <a:rect l="l" t="t" r="r" b="b"/>
                <a:pathLst>
                  <a:path w="6173152" h="95178" extrusionOk="0">
                    <a:moveTo>
                      <a:pt x="0" y="0"/>
                    </a:moveTo>
                    <a:cubicBezTo>
                      <a:pt x="0" y="0"/>
                      <a:pt x="129540" y="95178"/>
                      <a:pt x="450533" y="95178"/>
                    </a:cubicBezTo>
                    <a:lnTo>
                      <a:pt x="5817870" y="95178"/>
                    </a:lnTo>
                    <a:cubicBezTo>
                      <a:pt x="5948363" y="95178"/>
                      <a:pt x="6173153" y="0"/>
                      <a:pt x="617315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415;p34"/>
              <p:cNvSpPr/>
              <p:nvPr/>
            </p:nvSpPr>
            <p:spPr>
              <a:xfrm>
                <a:off x="1177450" y="3687086"/>
                <a:ext cx="6172200" cy="76142"/>
              </a:xfrm>
              <a:custGeom>
                <a:avLst/>
                <a:gdLst/>
                <a:ahLst/>
                <a:cxnLst/>
                <a:rect l="l" t="t" r="r" b="b"/>
                <a:pathLst>
                  <a:path w="6172200" h="76142" extrusionOk="0">
                    <a:moveTo>
                      <a:pt x="0" y="76143"/>
                    </a:moveTo>
                    <a:lnTo>
                      <a:pt x="6172200" y="76143"/>
                    </a:lnTo>
                    <a:lnTo>
                      <a:pt x="61722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416;p34"/>
              <p:cNvSpPr/>
              <p:nvPr/>
            </p:nvSpPr>
            <p:spPr>
              <a:xfrm>
                <a:off x="3806350" y="3687086"/>
                <a:ext cx="903922" cy="47589"/>
              </a:xfrm>
              <a:custGeom>
                <a:avLst/>
                <a:gdLst/>
                <a:ahLst/>
                <a:cxnLst/>
                <a:rect l="l" t="t" r="r" b="b"/>
                <a:pathLst>
                  <a:path w="903922" h="47589" extrusionOk="0">
                    <a:moveTo>
                      <a:pt x="0" y="0"/>
                    </a:moveTo>
                    <a:cubicBezTo>
                      <a:pt x="0" y="0"/>
                      <a:pt x="26670" y="47589"/>
                      <a:pt x="53340" y="47589"/>
                    </a:cubicBezTo>
                    <a:lnTo>
                      <a:pt x="850582" y="47589"/>
                    </a:lnTo>
                    <a:cubicBezTo>
                      <a:pt x="877253" y="47589"/>
                      <a:pt x="903922" y="0"/>
                      <a:pt x="9039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CA1E366-90F0-AC25-CEAD-E169F2C30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0228" y="899885"/>
              <a:ext cx="4046365" cy="2507839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6BFFEFB-B0AC-1A8C-DCED-AA60B99AB4EF}"/>
              </a:ext>
            </a:extLst>
          </p:cNvPr>
          <p:cNvGrpSpPr/>
          <p:nvPr/>
        </p:nvGrpSpPr>
        <p:grpSpPr>
          <a:xfrm>
            <a:off x="4571393" y="647726"/>
            <a:ext cx="4250808" cy="2181366"/>
            <a:chOff x="4572000" y="677948"/>
            <a:chExt cx="3935061" cy="214581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CAA0201-4A54-DF1C-A977-4C394E4117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96873" y="840118"/>
              <a:ext cx="3077734" cy="1742499"/>
            </a:xfrm>
            <a:prstGeom prst="rect">
              <a:avLst/>
            </a:prstGeom>
          </p:spPr>
        </p:pic>
        <p:grpSp>
          <p:nvGrpSpPr>
            <p:cNvPr id="17" name="Google Shape;412;p34">
              <a:extLst>
                <a:ext uri="{FF2B5EF4-FFF2-40B4-BE49-F238E27FC236}">
                  <a16:creationId xmlns:a16="http://schemas.microsoft.com/office/drawing/2014/main" id="{32116AF9-2B2F-3B29-BABF-2BD80221A902}"/>
                </a:ext>
              </a:extLst>
            </p:cNvPr>
            <p:cNvGrpSpPr/>
            <p:nvPr/>
          </p:nvGrpSpPr>
          <p:grpSpPr>
            <a:xfrm>
              <a:off x="4572000" y="677948"/>
              <a:ext cx="3935061" cy="2145812"/>
              <a:chOff x="1177450" y="241631"/>
              <a:chExt cx="6173152" cy="3616776"/>
            </a:xfrm>
          </p:grpSpPr>
          <p:sp>
            <p:nvSpPr>
              <p:cNvPr id="19" name="Google Shape;413;p34">
                <a:extLst>
                  <a:ext uri="{FF2B5EF4-FFF2-40B4-BE49-F238E27FC236}">
                    <a16:creationId xmlns:a16="http://schemas.microsoft.com/office/drawing/2014/main" id="{09A6E5A0-871F-EDCE-8046-90AA40FBF680}"/>
                  </a:ext>
                </a:extLst>
              </p:cNvPr>
              <p:cNvSpPr/>
              <p:nvPr/>
            </p:nvSpPr>
            <p:spPr>
              <a:xfrm>
                <a:off x="1682275" y="241631"/>
                <a:ext cx="5161606" cy="3454973"/>
              </a:xfrm>
              <a:custGeom>
                <a:avLst/>
                <a:gdLst/>
                <a:ahLst/>
                <a:cxnLst/>
                <a:rect l="l" t="t" r="r" b="b"/>
                <a:pathLst>
                  <a:path w="5161606" h="3454973" extrusionOk="0">
                    <a:moveTo>
                      <a:pt x="4992053" y="0"/>
                    </a:moveTo>
                    <a:lnTo>
                      <a:pt x="170498" y="0"/>
                    </a:lnTo>
                    <a:cubicBezTo>
                      <a:pt x="76200" y="0"/>
                      <a:pt x="0" y="76143"/>
                      <a:pt x="0" y="170369"/>
                    </a:cubicBezTo>
                    <a:lnTo>
                      <a:pt x="0" y="3396915"/>
                    </a:lnTo>
                    <a:cubicBezTo>
                      <a:pt x="0" y="3429275"/>
                      <a:pt x="26670" y="3454973"/>
                      <a:pt x="58102" y="3454973"/>
                    </a:cubicBezTo>
                    <a:lnTo>
                      <a:pt x="5103495" y="3454973"/>
                    </a:lnTo>
                    <a:cubicBezTo>
                      <a:pt x="5135880" y="3454973"/>
                      <a:pt x="5161598" y="3428324"/>
                      <a:pt x="5161598" y="3396915"/>
                    </a:cubicBezTo>
                    <a:lnTo>
                      <a:pt x="5161598" y="170369"/>
                    </a:lnTo>
                    <a:cubicBezTo>
                      <a:pt x="5162550" y="76143"/>
                      <a:pt x="5086350" y="0"/>
                      <a:pt x="4992053" y="0"/>
                    </a:cubicBezTo>
                    <a:close/>
                    <a:moveTo>
                      <a:pt x="4981575" y="3245581"/>
                    </a:moveTo>
                    <a:lnTo>
                      <a:pt x="190500" y="3245581"/>
                    </a:lnTo>
                    <a:lnTo>
                      <a:pt x="190500" y="199874"/>
                    </a:lnTo>
                    <a:lnTo>
                      <a:pt x="4981575" y="199874"/>
                    </a:lnTo>
                    <a:lnTo>
                      <a:pt x="4981575" y="324558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414;p34">
                <a:extLst>
                  <a:ext uri="{FF2B5EF4-FFF2-40B4-BE49-F238E27FC236}">
                    <a16:creationId xmlns:a16="http://schemas.microsoft.com/office/drawing/2014/main" id="{3120D0EA-EA86-FE44-29A9-2184F36981EE}"/>
                  </a:ext>
                </a:extLst>
              </p:cNvPr>
              <p:cNvSpPr/>
              <p:nvPr/>
            </p:nvSpPr>
            <p:spPr>
              <a:xfrm>
                <a:off x="1177450" y="3763229"/>
                <a:ext cx="6173152" cy="95178"/>
              </a:xfrm>
              <a:custGeom>
                <a:avLst/>
                <a:gdLst/>
                <a:ahLst/>
                <a:cxnLst/>
                <a:rect l="l" t="t" r="r" b="b"/>
                <a:pathLst>
                  <a:path w="6173152" h="95178" extrusionOk="0">
                    <a:moveTo>
                      <a:pt x="0" y="0"/>
                    </a:moveTo>
                    <a:cubicBezTo>
                      <a:pt x="0" y="0"/>
                      <a:pt x="129540" y="95178"/>
                      <a:pt x="450533" y="95178"/>
                    </a:cubicBezTo>
                    <a:lnTo>
                      <a:pt x="5817870" y="95178"/>
                    </a:lnTo>
                    <a:cubicBezTo>
                      <a:pt x="5948363" y="95178"/>
                      <a:pt x="6173153" y="0"/>
                      <a:pt x="617315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415;p34">
                <a:extLst>
                  <a:ext uri="{FF2B5EF4-FFF2-40B4-BE49-F238E27FC236}">
                    <a16:creationId xmlns:a16="http://schemas.microsoft.com/office/drawing/2014/main" id="{BC86F014-EE5D-E2F0-D09E-FFF00FC8E4DF}"/>
                  </a:ext>
                </a:extLst>
              </p:cNvPr>
              <p:cNvSpPr/>
              <p:nvPr/>
            </p:nvSpPr>
            <p:spPr>
              <a:xfrm>
                <a:off x="1177450" y="3687086"/>
                <a:ext cx="6172200" cy="76142"/>
              </a:xfrm>
              <a:custGeom>
                <a:avLst/>
                <a:gdLst/>
                <a:ahLst/>
                <a:cxnLst/>
                <a:rect l="l" t="t" r="r" b="b"/>
                <a:pathLst>
                  <a:path w="6172200" h="76142" extrusionOk="0">
                    <a:moveTo>
                      <a:pt x="0" y="76143"/>
                    </a:moveTo>
                    <a:lnTo>
                      <a:pt x="6172200" y="76143"/>
                    </a:lnTo>
                    <a:lnTo>
                      <a:pt x="61722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416;p34">
                <a:extLst>
                  <a:ext uri="{FF2B5EF4-FFF2-40B4-BE49-F238E27FC236}">
                    <a16:creationId xmlns:a16="http://schemas.microsoft.com/office/drawing/2014/main" id="{BE5F4E7D-4A1A-EF44-E047-7F97C1F12CAF}"/>
                  </a:ext>
                </a:extLst>
              </p:cNvPr>
              <p:cNvSpPr/>
              <p:nvPr/>
            </p:nvSpPr>
            <p:spPr>
              <a:xfrm>
                <a:off x="3806350" y="3687086"/>
                <a:ext cx="903922" cy="47589"/>
              </a:xfrm>
              <a:custGeom>
                <a:avLst/>
                <a:gdLst/>
                <a:ahLst/>
                <a:cxnLst/>
                <a:rect l="l" t="t" r="r" b="b"/>
                <a:pathLst>
                  <a:path w="903922" h="47589" extrusionOk="0">
                    <a:moveTo>
                      <a:pt x="0" y="0"/>
                    </a:moveTo>
                    <a:cubicBezTo>
                      <a:pt x="0" y="0"/>
                      <a:pt x="26670" y="47589"/>
                      <a:pt x="53340" y="47589"/>
                    </a:cubicBezTo>
                    <a:lnTo>
                      <a:pt x="850582" y="47589"/>
                    </a:lnTo>
                    <a:cubicBezTo>
                      <a:pt x="877253" y="47589"/>
                      <a:pt x="903922" y="0"/>
                      <a:pt x="9039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D2F5C83-AF68-895E-5AD2-1F086496C883}"/>
              </a:ext>
            </a:extLst>
          </p:cNvPr>
          <p:cNvGrpSpPr/>
          <p:nvPr/>
        </p:nvGrpSpPr>
        <p:grpSpPr>
          <a:xfrm>
            <a:off x="2369569" y="2841437"/>
            <a:ext cx="3935061" cy="2145812"/>
            <a:chOff x="2340616" y="2340655"/>
            <a:chExt cx="3935061" cy="2145812"/>
          </a:xfrm>
        </p:grpSpPr>
        <p:grpSp>
          <p:nvGrpSpPr>
            <p:cNvPr id="25" name="Google Shape;412;p34">
              <a:extLst>
                <a:ext uri="{FF2B5EF4-FFF2-40B4-BE49-F238E27FC236}">
                  <a16:creationId xmlns:a16="http://schemas.microsoft.com/office/drawing/2014/main" id="{EEE0DA0C-BEE5-DFDB-D1ED-F613AB9DB7F9}"/>
                </a:ext>
              </a:extLst>
            </p:cNvPr>
            <p:cNvGrpSpPr/>
            <p:nvPr/>
          </p:nvGrpSpPr>
          <p:grpSpPr>
            <a:xfrm>
              <a:off x="2340616" y="2340655"/>
              <a:ext cx="3935061" cy="2145812"/>
              <a:chOff x="1177450" y="241631"/>
              <a:chExt cx="6173152" cy="3616776"/>
            </a:xfrm>
          </p:grpSpPr>
          <p:sp>
            <p:nvSpPr>
              <p:cNvPr id="27" name="Google Shape;413;p34">
                <a:extLst>
                  <a:ext uri="{FF2B5EF4-FFF2-40B4-BE49-F238E27FC236}">
                    <a16:creationId xmlns:a16="http://schemas.microsoft.com/office/drawing/2014/main" id="{42F63869-AD40-9A57-3464-D1CCD852719E}"/>
                  </a:ext>
                </a:extLst>
              </p:cNvPr>
              <p:cNvSpPr/>
              <p:nvPr/>
            </p:nvSpPr>
            <p:spPr>
              <a:xfrm>
                <a:off x="1682275" y="241631"/>
                <a:ext cx="5161606" cy="3454973"/>
              </a:xfrm>
              <a:custGeom>
                <a:avLst/>
                <a:gdLst/>
                <a:ahLst/>
                <a:cxnLst/>
                <a:rect l="l" t="t" r="r" b="b"/>
                <a:pathLst>
                  <a:path w="5161606" h="3454973" extrusionOk="0">
                    <a:moveTo>
                      <a:pt x="4992053" y="0"/>
                    </a:moveTo>
                    <a:lnTo>
                      <a:pt x="170498" y="0"/>
                    </a:lnTo>
                    <a:cubicBezTo>
                      <a:pt x="76200" y="0"/>
                      <a:pt x="0" y="76143"/>
                      <a:pt x="0" y="170369"/>
                    </a:cubicBezTo>
                    <a:lnTo>
                      <a:pt x="0" y="3396915"/>
                    </a:lnTo>
                    <a:cubicBezTo>
                      <a:pt x="0" y="3429275"/>
                      <a:pt x="26670" y="3454973"/>
                      <a:pt x="58102" y="3454973"/>
                    </a:cubicBezTo>
                    <a:lnTo>
                      <a:pt x="5103495" y="3454973"/>
                    </a:lnTo>
                    <a:cubicBezTo>
                      <a:pt x="5135880" y="3454973"/>
                      <a:pt x="5161598" y="3428324"/>
                      <a:pt x="5161598" y="3396915"/>
                    </a:cubicBezTo>
                    <a:lnTo>
                      <a:pt x="5161598" y="170369"/>
                    </a:lnTo>
                    <a:cubicBezTo>
                      <a:pt x="5162550" y="76143"/>
                      <a:pt x="5086350" y="0"/>
                      <a:pt x="4992053" y="0"/>
                    </a:cubicBezTo>
                    <a:close/>
                    <a:moveTo>
                      <a:pt x="4981575" y="3245581"/>
                    </a:moveTo>
                    <a:lnTo>
                      <a:pt x="190500" y="3245581"/>
                    </a:lnTo>
                    <a:lnTo>
                      <a:pt x="190500" y="199874"/>
                    </a:lnTo>
                    <a:lnTo>
                      <a:pt x="4981575" y="199874"/>
                    </a:lnTo>
                    <a:lnTo>
                      <a:pt x="4981575" y="324558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414;p34">
                <a:extLst>
                  <a:ext uri="{FF2B5EF4-FFF2-40B4-BE49-F238E27FC236}">
                    <a16:creationId xmlns:a16="http://schemas.microsoft.com/office/drawing/2014/main" id="{1BBF10D1-4EE2-5449-93CA-07DB78059B98}"/>
                  </a:ext>
                </a:extLst>
              </p:cNvPr>
              <p:cNvSpPr/>
              <p:nvPr/>
            </p:nvSpPr>
            <p:spPr>
              <a:xfrm>
                <a:off x="1177450" y="3763229"/>
                <a:ext cx="6173152" cy="95178"/>
              </a:xfrm>
              <a:custGeom>
                <a:avLst/>
                <a:gdLst/>
                <a:ahLst/>
                <a:cxnLst/>
                <a:rect l="l" t="t" r="r" b="b"/>
                <a:pathLst>
                  <a:path w="6173152" h="95178" extrusionOk="0">
                    <a:moveTo>
                      <a:pt x="0" y="0"/>
                    </a:moveTo>
                    <a:cubicBezTo>
                      <a:pt x="0" y="0"/>
                      <a:pt x="129540" y="95178"/>
                      <a:pt x="450533" y="95178"/>
                    </a:cubicBezTo>
                    <a:lnTo>
                      <a:pt x="5817870" y="95178"/>
                    </a:lnTo>
                    <a:cubicBezTo>
                      <a:pt x="5948363" y="95178"/>
                      <a:pt x="6173153" y="0"/>
                      <a:pt x="617315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415;p34">
                <a:extLst>
                  <a:ext uri="{FF2B5EF4-FFF2-40B4-BE49-F238E27FC236}">
                    <a16:creationId xmlns:a16="http://schemas.microsoft.com/office/drawing/2014/main" id="{B9627486-BFCC-59A5-671C-3DBC02EB6233}"/>
                  </a:ext>
                </a:extLst>
              </p:cNvPr>
              <p:cNvSpPr/>
              <p:nvPr/>
            </p:nvSpPr>
            <p:spPr>
              <a:xfrm>
                <a:off x="1177450" y="3687086"/>
                <a:ext cx="6172200" cy="76142"/>
              </a:xfrm>
              <a:custGeom>
                <a:avLst/>
                <a:gdLst/>
                <a:ahLst/>
                <a:cxnLst/>
                <a:rect l="l" t="t" r="r" b="b"/>
                <a:pathLst>
                  <a:path w="6172200" h="76142" extrusionOk="0">
                    <a:moveTo>
                      <a:pt x="0" y="76143"/>
                    </a:moveTo>
                    <a:lnTo>
                      <a:pt x="6172200" y="76143"/>
                    </a:lnTo>
                    <a:lnTo>
                      <a:pt x="61722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416;p34">
                <a:extLst>
                  <a:ext uri="{FF2B5EF4-FFF2-40B4-BE49-F238E27FC236}">
                    <a16:creationId xmlns:a16="http://schemas.microsoft.com/office/drawing/2014/main" id="{87AAC4FA-D2F1-8955-B6E5-FEA4E1F80049}"/>
                  </a:ext>
                </a:extLst>
              </p:cNvPr>
              <p:cNvSpPr/>
              <p:nvPr/>
            </p:nvSpPr>
            <p:spPr>
              <a:xfrm>
                <a:off x="3806350" y="3687086"/>
                <a:ext cx="903922" cy="47589"/>
              </a:xfrm>
              <a:custGeom>
                <a:avLst/>
                <a:gdLst/>
                <a:ahLst/>
                <a:cxnLst/>
                <a:rect l="l" t="t" r="r" b="b"/>
                <a:pathLst>
                  <a:path w="903922" h="47589" extrusionOk="0">
                    <a:moveTo>
                      <a:pt x="0" y="0"/>
                    </a:moveTo>
                    <a:cubicBezTo>
                      <a:pt x="0" y="0"/>
                      <a:pt x="26670" y="47589"/>
                      <a:pt x="53340" y="47589"/>
                    </a:cubicBezTo>
                    <a:lnTo>
                      <a:pt x="850582" y="47589"/>
                    </a:lnTo>
                    <a:cubicBezTo>
                      <a:pt x="877253" y="47589"/>
                      <a:pt x="903922" y="0"/>
                      <a:pt x="9039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EA1F297-F08D-2C2E-8D8E-05025339A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87266" y="2479640"/>
              <a:ext cx="3046701" cy="18833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tx1"/>
                </a:solidFill>
              </a:rPr>
              <a:t>Data Limitations</a:t>
            </a:r>
            <a:endParaRPr sz="3200" b="1" dirty="0">
              <a:solidFill>
                <a:schemeClr val="tx1"/>
              </a:solidFill>
            </a:endParaRPr>
          </a:p>
        </p:txBody>
      </p:sp>
      <p:sp>
        <p:nvSpPr>
          <p:cNvPr id="264" name="Google Shape;264;p21"/>
          <p:cNvSpPr txBox="1">
            <a:spLocks noGrp="1"/>
          </p:cNvSpPr>
          <p:nvPr>
            <p:ph type="body" idx="1"/>
          </p:nvPr>
        </p:nvSpPr>
        <p:spPr>
          <a:xfrm>
            <a:off x="2935875" y="1550150"/>
            <a:ext cx="1700400" cy="26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E53762"/>
                </a:solidFill>
              </a:rPr>
              <a:t>One</a:t>
            </a:r>
            <a:endParaRPr b="1" dirty="0">
              <a:solidFill>
                <a:srgbClr val="E53762"/>
              </a:solidFill>
            </a:endParaRPr>
          </a:p>
          <a:p>
            <a:pPr marL="0" lvl="0" indent="0">
              <a:buNone/>
            </a:pPr>
            <a:r>
              <a:rPr lang="en-US" dirty="0"/>
              <a:t>Happiness Scores were not available for 106 of 255 countries, which likely skewed the happiness index to be higher for the western nations.</a:t>
            </a:r>
          </a:p>
        </p:txBody>
      </p:sp>
      <p:sp>
        <p:nvSpPr>
          <p:cNvPr id="265" name="Google Shape;265;p21"/>
          <p:cNvSpPr txBox="1">
            <a:spLocks noGrp="1"/>
          </p:cNvSpPr>
          <p:nvPr>
            <p:ph type="body" idx="2"/>
          </p:nvPr>
        </p:nvSpPr>
        <p:spPr>
          <a:xfrm>
            <a:off x="4723373" y="1550150"/>
            <a:ext cx="1700400" cy="26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E53762"/>
                </a:solidFill>
              </a:rPr>
              <a:t>Two</a:t>
            </a:r>
            <a:endParaRPr b="1" dirty="0">
              <a:solidFill>
                <a:srgbClr val="E53762"/>
              </a:solidFill>
            </a:endParaRPr>
          </a:p>
          <a:p>
            <a:pPr marL="0" lvl="0" indent="0">
              <a:buNone/>
            </a:pPr>
            <a:r>
              <a:rPr lang="en-US" dirty="0"/>
              <a:t>The dataset was also limited to 1 year (2021),  hence happiness trends for countries could not be evaluated.</a:t>
            </a:r>
          </a:p>
        </p:txBody>
      </p:sp>
      <p:sp>
        <p:nvSpPr>
          <p:cNvPr id="266" name="Google Shape;266;p21"/>
          <p:cNvSpPr txBox="1">
            <a:spLocks noGrp="1"/>
          </p:cNvSpPr>
          <p:nvPr>
            <p:ph type="body" idx="3"/>
          </p:nvPr>
        </p:nvSpPr>
        <p:spPr>
          <a:xfrm>
            <a:off x="6510871" y="1550150"/>
            <a:ext cx="1700400" cy="26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E53762"/>
                </a:solidFill>
              </a:rPr>
              <a:t>Three</a:t>
            </a:r>
            <a:endParaRPr b="1" dirty="0">
              <a:solidFill>
                <a:srgbClr val="E53762"/>
              </a:solidFill>
            </a:endParaRPr>
          </a:p>
          <a:p>
            <a:pPr marL="0" lvl="0" indent="0">
              <a:buNone/>
            </a:pPr>
            <a:r>
              <a:rPr lang="en-US" dirty="0"/>
              <a:t>The scores appear to be based on surveys conducted, however, our team did not have access to them.</a:t>
            </a:r>
          </a:p>
        </p:txBody>
      </p:sp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8960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0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97" name="Google Shape;497;p40"/>
          <p:cNvSpPr/>
          <p:nvPr/>
        </p:nvSpPr>
        <p:spPr>
          <a:xfrm>
            <a:off x="0" y="21424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40"/>
          <p:cNvSpPr/>
          <p:nvPr/>
        </p:nvSpPr>
        <p:spPr>
          <a:xfrm>
            <a:off x="0" y="21424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9" name="Google Shape;499;p40"/>
          <p:cNvGrpSpPr/>
          <p:nvPr/>
        </p:nvGrpSpPr>
        <p:grpSpPr>
          <a:xfrm>
            <a:off x="546836" y="2495585"/>
            <a:ext cx="473400" cy="473400"/>
            <a:chOff x="1786339" y="1703401"/>
            <a:chExt cx="473400" cy="473400"/>
          </a:xfrm>
        </p:grpSpPr>
        <p:sp>
          <p:nvSpPr>
            <p:cNvPr id="500" name="Google Shape;500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tx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1</a:t>
              </a:r>
              <a:endParaRPr sz="6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02" name="Google Shape;502;p40"/>
          <p:cNvGrpSpPr/>
          <p:nvPr/>
        </p:nvGrpSpPr>
        <p:grpSpPr>
          <a:xfrm rot="10800000">
            <a:off x="2894516" y="3363081"/>
            <a:ext cx="334744" cy="334744"/>
            <a:chOff x="3883742" y="1772729"/>
            <a:chExt cx="334744" cy="334744"/>
          </a:xfrm>
        </p:grpSpPr>
        <p:sp>
          <p:nvSpPr>
            <p:cNvPr id="503" name="Google Shape;503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04" name="Google Shape;504;p40"/>
            <p:cNvSpPr/>
            <p:nvPr/>
          </p:nvSpPr>
          <p:spPr>
            <a:xfrm rot="10800000"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tx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3</a:t>
              </a:r>
              <a:endParaRPr sz="6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05" name="Google Shape;505;p40"/>
          <p:cNvGrpSpPr/>
          <p:nvPr/>
        </p:nvGrpSpPr>
        <p:grpSpPr>
          <a:xfrm>
            <a:off x="4919726" y="3350789"/>
            <a:ext cx="334744" cy="334744"/>
            <a:chOff x="5911817" y="1772729"/>
            <a:chExt cx="334744" cy="334744"/>
          </a:xfrm>
        </p:grpSpPr>
        <p:sp>
          <p:nvSpPr>
            <p:cNvPr id="506" name="Google Shape;506;p40"/>
            <p:cNvSpPr/>
            <p:nvPr/>
          </p:nvSpPr>
          <p:spPr>
            <a:xfrm rot="19056521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tx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5</a:t>
              </a:r>
              <a:endParaRPr sz="6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08" name="Google Shape;508;p40"/>
          <p:cNvGrpSpPr/>
          <p:nvPr/>
        </p:nvGrpSpPr>
        <p:grpSpPr>
          <a:xfrm>
            <a:off x="5936636" y="1635002"/>
            <a:ext cx="334744" cy="334744"/>
            <a:chOff x="6950142" y="3645628"/>
            <a:chExt cx="334744" cy="334744"/>
          </a:xfrm>
        </p:grpSpPr>
        <p:sp>
          <p:nvSpPr>
            <p:cNvPr id="509" name="Google Shape;509;p40"/>
            <p:cNvSpPr/>
            <p:nvPr/>
          </p:nvSpPr>
          <p:spPr>
            <a:xfrm rot="7997567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10" name="Google Shape;510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tx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6</a:t>
              </a:r>
              <a:endParaRPr sz="6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11" name="Google Shape;511;p40"/>
          <p:cNvGrpSpPr/>
          <p:nvPr/>
        </p:nvGrpSpPr>
        <p:grpSpPr>
          <a:xfrm>
            <a:off x="3921055" y="1618310"/>
            <a:ext cx="334744" cy="334744"/>
            <a:chOff x="4922067" y="3645628"/>
            <a:chExt cx="334744" cy="334744"/>
          </a:xfrm>
        </p:grpSpPr>
        <p:sp>
          <p:nvSpPr>
            <p:cNvPr id="512" name="Google Shape;512;p40"/>
            <p:cNvSpPr/>
            <p:nvPr/>
          </p:nvSpPr>
          <p:spPr>
            <a:xfrm rot="8268003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13" name="Google Shape;513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tx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4</a:t>
              </a:r>
              <a:endParaRPr sz="60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14" name="Google Shape;514;p40"/>
          <p:cNvGrpSpPr/>
          <p:nvPr/>
        </p:nvGrpSpPr>
        <p:grpSpPr>
          <a:xfrm rot="10800000">
            <a:off x="1896566" y="1631215"/>
            <a:ext cx="334744" cy="334744"/>
            <a:chOff x="2893992" y="3645628"/>
            <a:chExt cx="334744" cy="334744"/>
          </a:xfrm>
        </p:grpSpPr>
        <p:sp>
          <p:nvSpPr>
            <p:cNvPr id="515" name="Google Shape;515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16" name="Google Shape;516;p40"/>
            <p:cNvSpPr/>
            <p:nvPr/>
          </p:nvSpPr>
          <p:spPr>
            <a:xfrm rot="10553727"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tx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2</a:t>
              </a:r>
              <a:endParaRPr sz="6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sp>
        <p:nvSpPr>
          <p:cNvPr id="517" name="Google Shape;517;p40"/>
          <p:cNvSpPr txBox="1"/>
          <p:nvPr/>
        </p:nvSpPr>
        <p:spPr>
          <a:xfrm>
            <a:off x="134317" y="1949081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Established dependencies</a:t>
            </a:r>
            <a:endParaRPr sz="900" dirty="0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18" name="Google Shape;518;p40"/>
          <p:cNvSpPr txBox="1"/>
          <p:nvPr/>
        </p:nvSpPr>
        <p:spPr>
          <a:xfrm>
            <a:off x="2122516" y="3780257"/>
            <a:ext cx="1878744" cy="680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Loaded </a:t>
            </a:r>
            <a:r>
              <a:rPr lang="en-US" sz="900" dirty="0" err="1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geojson</a:t>
            </a:r>
            <a:r>
              <a:rPr lang="en-US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 data, which contained geographical coordinates for all 255 countries/territories in the world, and converted it to a data frame</a:t>
            </a:r>
          </a:p>
        </p:txBody>
      </p:sp>
      <p:sp>
        <p:nvSpPr>
          <p:cNvPr id="519" name="Google Shape;519;p40"/>
          <p:cNvSpPr txBox="1"/>
          <p:nvPr/>
        </p:nvSpPr>
        <p:spPr>
          <a:xfrm>
            <a:off x="4169585" y="3753107"/>
            <a:ext cx="2043147" cy="473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Imported data frame into MongoDB, because SQL does not accept any form of geometry data</a:t>
            </a:r>
          </a:p>
        </p:txBody>
      </p:sp>
      <p:sp>
        <p:nvSpPr>
          <p:cNvPr id="520" name="Google Shape;520;p40"/>
          <p:cNvSpPr txBox="1"/>
          <p:nvPr/>
        </p:nvSpPr>
        <p:spPr>
          <a:xfrm>
            <a:off x="1371666" y="975522"/>
            <a:ext cx="1453521" cy="62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Loaded the CVS file, which contained happiness data for 149 countries, and converted it to data frame</a:t>
            </a:r>
            <a:endParaRPr sz="900" dirty="0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21" name="Google Shape;521;p40"/>
          <p:cNvSpPr txBox="1"/>
          <p:nvPr/>
        </p:nvSpPr>
        <p:spPr>
          <a:xfrm>
            <a:off x="3322584" y="979613"/>
            <a:ext cx="1580106" cy="447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Merged both data frames so that all 255 countries when in one data frame</a:t>
            </a:r>
          </a:p>
        </p:txBody>
      </p:sp>
      <p:sp>
        <p:nvSpPr>
          <p:cNvPr id="522" name="Google Shape;522;p40"/>
          <p:cNvSpPr txBox="1"/>
          <p:nvPr/>
        </p:nvSpPr>
        <p:spPr>
          <a:xfrm>
            <a:off x="5037707" y="975716"/>
            <a:ext cx="2322510" cy="62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Created a Web Application using Flask that converts the cleaned data into a “.</a:t>
            </a:r>
            <a:r>
              <a:rPr lang="en-US" sz="900" dirty="0" err="1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json</a:t>
            </a:r>
            <a:r>
              <a:rPr lang="en-US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” format, which stored it onto local server as an API</a:t>
            </a:r>
          </a:p>
        </p:txBody>
      </p:sp>
      <p:sp>
        <p:nvSpPr>
          <p:cNvPr id="523" name="Google Shape;523;p40"/>
          <p:cNvSpPr txBox="1">
            <a:spLocks noGrp="1"/>
          </p:cNvSpPr>
          <p:nvPr>
            <p:ph type="title" idx="4294967295"/>
          </p:nvPr>
        </p:nvSpPr>
        <p:spPr>
          <a:xfrm>
            <a:off x="874269" y="373936"/>
            <a:ext cx="7578671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Steps Taken in the Extract, Transform, and Load Process and Beyond </a:t>
            </a:r>
            <a:endParaRPr sz="2800" b="1" dirty="0">
              <a:solidFill>
                <a:schemeClr val="tx1"/>
              </a:solidFill>
            </a:endParaRPr>
          </a:p>
        </p:txBody>
      </p:sp>
      <p:grpSp>
        <p:nvGrpSpPr>
          <p:cNvPr id="30" name="Google Shape;499;p40">
            <a:extLst>
              <a:ext uri="{FF2B5EF4-FFF2-40B4-BE49-F238E27FC236}">
                <a16:creationId xmlns:a16="http://schemas.microsoft.com/office/drawing/2014/main" id="{B987418C-C55C-EF01-45A6-5B7E5AB24392}"/>
              </a:ext>
            </a:extLst>
          </p:cNvPr>
          <p:cNvGrpSpPr/>
          <p:nvPr/>
        </p:nvGrpSpPr>
        <p:grpSpPr>
          <a:xfrm rot="20987577">
            <a:off x="6979187" y="3337086"/>
            <a:ext cx="334744" cy="334744"/>
            <a:chOff x="1855667" y="1772729"/>
            <a:chExt cx="334744" cy="334744"/>
          </a:xfrm>
        </p:grpSpPr>
        <p:sp>
          <p:nvSpPr>
            <p:cNvPr id="31" name="Google Shape;500;p40">
              <a:extLst>
                <a:ext uri="{FF2B5EF4-FFF2-40B4-BE49-F238E27FC236}">
                  <a16:creationId xmlns:a16="http://schemas.microsoft.com/office/drawing/2014/main" id="{18DA3DF8-3C44-2BCA-02B2-82C75F899D98}"/>
                </a:ext>
              </a:extLst>
            </p:cNvPr>
            <p:cNvSpPr/>
            <p:nvPr/>
          </p:nvSpPr>
          <p:spPr>
            <a:xfrm rot="19558181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32" name="Google Shape;501;p40">
              <a:extLst>
                <a:ext uri="{FF2B5EF4-FFF2-40B4-BE49-F238E27FC236}">
                  <a16:creationId xmlns:a16="http://schemas.microsoft.com/office/drawing/2014/main" id="{4F915762-B79C-CDDD-D16A-EE356DBDC466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tx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7</a:t>
              </a:r>
              <a:endParaRPr sz="6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sp>
        <p:nvSpPr>
          <p:cNvPr id="33" name="Google Shape;517;p40">
            <a:extLst>
              <a:ext uri="{FF2B5EF4-FFF2-40B4-BE49-F238E27FC236}">
                <a16:creationId xmlns:a16="http://schemas.microsoft.com/office/drawing/2014/main" id="{083B6014-7FFB-B0F2-9759-28C5DD2BFF5C}"/>
              </a:ext>
            </a:extLst>
          </p:cNvPr>
          <p:cNvSpPr txBox="1"/>
          <p:nvPr/>
        </p:nvSpPr>
        <p:spPr>
          <a:xfrm>
            <a:off x="6457736" y="3759682"/>
            <a:ext cx="1375323" cy="573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Utilized the API to load the data with D3 on JavaScript and create the </a:t>
            </a:r>
            <a:r>
              <a:rPr lang="en-US" sz="900" dirty="0" err="1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Plotly</a:t>
            </a:r>
            <a:r>
              <a:rPr lang="en-US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 dashboard.</a:t>
            </a:r>
          </a:p>
        </p:txBody>
      </p:sp>
      <p:grpSp>
        <p:nvGrpSpPr>
          <p:cNvPr id="34" name="Google Shape;514;p40">
            <a:extLst>
              <a:ext uri="{FF2B5EF4-FFF2-40B4-BE49-F238E27FC236}">
                <a16:creationId xmlns:a16="http://schemas.microsoft.com/office/drawing/2014/main" id="{9BE13DAD-46D4-ACAB-6D41-89E3CD728F67}"/>
              </a:ext>
            </a:extLst>
          </p:cNvPr>
          <p:cNvGrpSpPr/>
          <p:nvPr/>
        </p:nvGrpSpPr>
        <p:grpSpPr>
          <a:xfrm>
            <a:off x="8118196" y="1631215"/>
            <a:ext cx="334744" cy="334744"/>
            <a:chOff x="2893992" y="3645628"/>
            <a:chExt cx="334744" cy="334744"/>
          </a:xfrm>
        </p:grpSpPr>
        <p:sp>
          <p:nvSpPr>
            <p:cNvPr id="35" name="Google Shape;515;p40">
              <a:extLst>
                <a:ext uri="{FF2B5EF4-FFF2-40B4-BE49-F238E27FC236}">
                  <a16:creationId xmlns:a16="http://schemas.microsoft.com/office/drawing/2014/main" id="{CCEECBCD-B973-3F02-706D-2C5AE145A433}"/>
                </a:ext>
              </a:extLst>
            </p:cNvPr>
            <p:cNvSpPr/>
            <p:nvPr/>
          </p:nvSpPr>
          <p:spPr>
            <a:xfrm rot="7997659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36" name="Google Shape;516;p40">
              <a:extLst>
                <a:ext uri="{FF2B5EF4-FFF2-40B4-BE49-F238E27FC236}">
                  <a16:creationId xmlns:a16="http://schemas.microsoft.com/office/drawing/2014/main" id="{7697EFF4-9CAD-4062-B513-B4C758BF1669}"/>
                </a:ext>
              </a:extLst>
            </p:cNvPr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tx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8</a:t>
              </a:r>
              <a:endParaRPr sz="6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sp>
        <p:nvSpPr>
          <p:cNvPr id="37" name="Google Shape;517;p40">
            <a:extLst>
              <a:ext uri="{FF2B5EF4-FFF2-40B4-BE49-F238E27FC236}">
                <a16:creationId xmlns:a16="http://schemas.microsoft.com/office/drawing/2014/main" id="{E55EE9F2-2E0C-6825-84F5-461A5EB52D97}"/>
              </a:ext>
            </a:extLst>
          </p:cNvPr>
          <p:cNvSpPr txBox="1"/>
          <p:nvPr/>
        </p:nvSpPr>
        <p:spPr>
          <a:xfrm>
            <a:off x="7537891" y="1068946"/>
            <a:ext cx="1478189" cy="47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Created an HTML file to display the </a:t>
            </a:r>
            <a:r>
              <a:rPr lang="en-US" sz="900" dirty="0" err="1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Plotly</a:t>
            </a:r>
            <a:r>
              <a:rPr lang="en-US" sz="900" dirty="0">
                <a:solidFill>
                  <a:schemeClr val="tx1"/>
                </a:solidFill>
                <a:latin typeface="Varela Round"/>
                <a:ea typeface="Varela Round"/>
                <a:cs typeface="Varela Round"/>
                <a:sym typeface="Varela Round"/>
              </a:rPr>
              <a:t> dashboard on a webpage.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uck template">
  <a:themeElements>
    <a:clrScheme name="Custom 347">
      <a:dk1>
        <a:srgbClr val="212A2E"/>
      </a:dk1>
      <a:lt1>
        <a:srgbClr val="FFFFFF"/>
      </a:lt1>
      <a:dk2>
        <a:srgbClr val="617A86"/>
      </a:dk2>
      <a:lt2>
        <a:srgbClr val="A1BECC"/>
      </a:lt2>
      <a:accent1>
        <a:srgbClr val="00D1C6"/>
      </a:accent1>
      <a:accent2>
        <a:srgbClr val="00ACC3"/>
      </a:accent2>
      <a:accent3>
        <a:srgbClr val="BBCD00"/>
      </a:accent3>
      <a:accent4>
        <a:srgbClr val="65BB48"/>
      </a:accent4>
      <a:accent5>
        <a:srgbClr val="F8BB00"/>
      </a:accent5>
      <a:accent6>
        <a:srgbClr val="EF6222"/>
      </a:accent6>
      <a:hlink>
        <a:srgbClr val="617A8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552</Words>
  <Application>Microsoft Macintosh PowerPoint</Application>
  <PresentationFormat>On-screen Show (16:9)</PresentationFormat>
  <Paragraphs>85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Nixie One</vt:lpstr>
      <vt:lpstr>Varela Round</vt:lpstr>
      <vt:lpstr>Calibri</vt:lpstr>
      <vt:lpstr>Puck template</vt:lpstr>
      <vt:lpstr>World Happiness Report</vt:lpstr>
      <vt:lpstr>Introduction</vt:lpstr>
      <vt:lpstr>PowerPoint Presentation</vt:lpstr>
      <vt:lpstr>PowerPoint Presentation</vt:lpstr>
      <vt:lpstr>The World Happiness Report is produced using data from the Gallup World Poll. </vt:lpstr>
      <vt:lpstr>Exploratory Data Analysis</vt:lpstr>
      <vt:lpstr>PowerPoint Presentation</vt:lpstr>
      <vt:lpstr>Data Limitations</vt:lpstr>
      <vt:lpstr>Steps Taken in the Extract, Transform, and Load Process and Beyond </vt:lpstr>
      <vt:lpstr>Data Analysis</vt:lpstr>
      <vt:lpstr>Grouping the data by region and analyzing the averages showed the following:</vt:lpstr>
      <vt:lpstr>Region Heatmap</vt:lpstr>
      <vt:lpstr>The Happiness Score is…</vt:lpstr>
      <vt:lpstr>Conclusion</vt:lpstr>
      <vt:lpstr>Conclusion</vt:lpstr>
      <vt:lpstr>Thanks!</vt:lpstr>
      <vt:lpstr>Appendix</vt:lpstr>
      <vt:lpstr>Group by Region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Happiness Report</dc:title>
  <cp:lastModifiedBy>Taji Abdullah</cp:lastModifiedBy>
  <cp:revision>13</cp:revision>
  <dcterms:modified xsi:type="dcterms:W3CDTF">2022-04-30T18:55:58Z</dcterms:modified>
</cp:coreProperties>
</file>